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70" r:id="rId3"/>
    <p:sldId id="271" r:id="rId4"/>
    <p:sldId id="272" r:id="rId5"/>
    <p:sldId id="273" r:id="rId6"/>
    <p:sldId id="274" r:id="rId7"/>
    <p:sldId id="259"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61" r:id="rId30"/>
    <p:sldId id="296" r:id="rId31"/>
    <p:sldId id="265" r:id="rId32"/>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5" d="100"/>
          <a:sy n="65" d="100"/>
        </p:scale>
        <p:origin x="-1408" y="-12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 name="Shape 3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6" name="Shape 3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01792041"/>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B3EAE7E-4208-4A8E-8242-DD639A8063FB}" type="slidenum">
              <a:rPr lang="en-US" smtClean="0"/>
              <a:pPr/>
              <a:t>2</a:t>
            </a:fld>
            <a:endParaRPr lang="en-US"/>
          </a:p>
        </p:txBody>
      </p:sp>
    </p:spTree>
    <p:extLst>
      <p:ext uri="{BB962C8B-B14F-4D97-AF65-F5344CB8AC3E}">
        <p14:creationId xmlns:p14="http://schemas.microsoft.com/office/powerpoint/2010/main" val="194825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of this as a standard Flash Light, cone shape</a:t>
            </a:r>
            <a:r>
              <a:rPr lang="en-US" baseline="0" dirty="0" smtClean="0"/>
              <a:t> projector</a:t>
            </a:r>
            <a:r>
              <a:rPr lang="en-US" dirty="0" smtClean="0"/>
              <a:t>.</a:t>
            </a:r>
            <a:r>
              <a:rPr lang="en-US" baseline="0" dirty="0" smtClean="0"/>
              <a:t>  The “light” disperses quickly.  Though the light close up “seems” bright, it quickly dissipates’  Its hard to see anything past 20 feet or so.</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B3EAE7E-4208-4A8E-8242-DD639A8063FB}" type="slidenum">
              <a:rPr lang="en-US" smtClean="0"/>
              <a:pPr/>
              <a:t>5</a:t>
            </a:fld>
            <a:endParaRPr lang="en-US"/>
          </a:p>
        </p:txBody>
      </p:sp>
    </p:spTree>
    <p:extLst>
      <p:ext uri="{BB962C8B-B14F-4D97-AF65-F5344CB8AC3E}">
        <p14:creationId xmlns:p14="http://schemas.microsoft.com/office/powerpoint/2010/main" val="190875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Planar</a:t>
            </a:r>
            <a:r>
              <a:rPr lang="en-US" baseline="0" dirty="0" smtClean="0"/>
              <a:t> only sends “1” sound wave through a “Flat” surface.  There are no self destructive “collisions”  and therefore able to travel farther distances with clarity.  Since it only produces “1” sound wave, the wave is “Stronger”,  does not collide with itself and  has less tendency to “disperse”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B3EAE7E-4208-4A8E-8242-DD639A8063FB}" type="slidenum">
              <a:rPr lang="en-US" smtClean="0"/>
              <a:pPr/>
              <a:t>6</a:t>
            </a:fld>
            <a:endParaRPr lang="en-US"/>
          </a:p>
        </p:txBody>
      </p:sp>
    </p:spTree>
    <p:extLst>
      <p:ext uri="{BB962C8B-B14F-4D97-AF65-F5344CB8AC3E}">
        <p14:creationId xmlns:p14="http://schemas.microsoft.com/office/powerpoint/2010/main" val="2409749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B3EAE7E-4208-4A8E-8242-DD639A8063FB}" type="slidenum">
              <a:rPr lang="en-US" smtClean="0"/>
              <a:pPr/>
              <a:t>9</a:t>
            </a:fld>
            <a:endParaRPr lang="en-US"/>
          </a:p>
        </p:txBody>
      </p:sp>
    </p:spTree>
    <p:extLst>
      <p:ext uri="{BB962C8B-B14F-4D97-AF65-F5344CB8AC3E}">
        <p14:creationId xmlns:p14="http://schemas.microsoft.com/office/powerpoint/2010/main" val="1625754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FD8BB88-773F-4BCE-8B9C-11916C7652DD}" type="slidenum">
              <a:rPr lang="en-US" smtClean="0"/>
              <a:t>11</a:t>
            </a:fld>
            <a:endParaRPr lang="en-US"/>
          </a:p>
        </p:txBody>
      </p:sp>
    </p:spTree>
    <p:extLst>
      <p:ext uri="{BB962C8B-B14F-4D97-AF65-F5344CB8AC3E}">
        <p14:creationId xmlns:p14="http://schemas.microsoft.com/office/powerpoint/2010/main" val="575209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Music was provided through 2 sets of arrays, each with 16 speakers for a total of only 32 speakers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B3EAE7E-4208-4A8E-8242-DD639A8063FB}" type="slidenum">
              <a:rPr lang="en-US" smtClean="0"/>
              <a:pPr/>
              <a:t>15</a:t>
            </a:fld>
            <a:endParaRPr lang="en-US"/>
          </a:p>
        </p:txBody>
      </p:sp>
    </p:spTree>
    <p:extLst>
      <p:ext uri="{BB962C8B-B14F-4D97-AF65-F5344CB8AC3E}">
        <p14:creationId xmlns:p14="http://schemas.microsoft.com/office/powerpoint/2010/main" val="3405173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only took 2 speaker arrays of 24 speakers each to accomplish this!</a:t>
            </a:r>
            <a:endParaRPr lang="en-US" dirty="0"/>
          </a:p>
        </p:txBody>
      </p:sp>
    </p:spTree>
    <p:extLst>
      <p:ext uri="{BB962C8B-B14F-4D97-AF65-F5344CB8AC3E}">
        <p14:creationId xmlns:p14="http://schemas.microsoft.com/office/powerpoint/2010/main" val="56036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3" name="Shape 33"/>
          <p:cNvSpPr>
            <a:spLocks noGrp="1"/>
          </p:cNvSpPr>
          <p:nvPr>
            <p:ph type="title"/>
          </p:nvPr>
        </p:nvSpPr>
        <p:spPr>
          <a:xfrm>
            <a:off x="1270000" y="0"/>
            <a:ext cx="10464800" cy="4940300"/>
          </a:xfrm>
          <a:prstGeom prst="rect">
            <a:avLst/>
          </a:prstGeom>
        </p:spPr>
        <p:txBody>
          <a:bodyPr anchor="b"/>
          <a:lstStyle/>
          <a:p>
            <a:pPr lvl="0">
              <a:defRPr sz="1800"/>
            </a:pPr>
            <a:r>
              <a:rPr sz="8000"/>
              <a:t>Title Text</a:t>
            </a:r>
          </a:p>
        </p:txBody>
      </p:sp>
      <p:sp>
        <p:nvSpPr>
          <p:cNvPr id="34" name="Shape 34"/>
          <p:cNvSpPr>
            <a:spLocks noGrp="1"/>
          </p:cNvSpPr>
          <p:nvPr>
            <p:ph type="body" idx="1"/>
          </p:nvPr>
        </p:nvSpPr>
        <p:spPr>
          <a:xfrm>
            <a:off x="1270000" y="5029200"/>
            <a:ext cx="10464800" cy="35687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effectLst>
                  <a:outerShdw blurRad="50800" dist="50800" dir="5400000" algn="ctr" rotWithShape="0">
                    <a:schemeClr val="tx1"/>
                  </a:outerShdw>
                </a:effectLst>
              </a:defRPr>
            </a:lvl1pPr>
            <a:lvl2pPr>
              <a:defRPr>
                <a:solidFill>
                  <a:schemeClr val="bg1"/>
                </a:solidFill>
                <a:effectLst>
                  <a:outerShdw blurRad="50800" dist="50800" dir="5400000" algn="ctr" rotWithShape="0">
                    <a:schemeClr val="tx1"/>
                  </a:outerShdw>
                </a:effectLst>
              </a:defRPr>
            </a:lvl2pPr>
            <a:lvl3pPr>
              <a:defRPr>
                <a:solidFill>
                  <a:schemeClr val="bg1"/>
                </a:solidFill>
                <a:effectLst>
                  <a:outerShdw blurRad="50800" dist="50800" dir="5400000" algn="ctr" rotWithShape="0">
                    <a:schemeClr val="tx1"/>
                  </a:outerShdw>
                </a:effectLst>
              </a:defRPr>
            </a:lvl3pPr>
            <a:lvl4pPr>
              <a:defRPr>
                <a:solidFill>
                  <a:schemeClr val="bg1"/>
                </a:solidFill>
                <a:effectLst>
                  <a:outerShdw blurRad="50800" dist="50800" dir="5400000" algn="ctr" rotWithShape="0">
                    <a:schemeClr val="tx1"/>
                  </a:outerShdw>
                </a:effectLst>
              </a:defRPr>
            </a:lvl4pPr>
            <a:lvl5pPr>
              <a:defRPr>
                <a:solidFill>
                  <a:schemeClr val="bg1"/>
                </a:solidFill>
                <a:effectLst>
                  <a:outerShdw blurRad="50800" dist="50800" dir="54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p>
            <a:fld id="{1A1EB1C3-36CA-4427-A6A4-A475860E0E47}" type="datetimeFigureOut">
              <a:rPr lang="en-US" smtClean="0"/>
              <a:pPr/>
              <a:t>12/28/16</a:t>
            </a:fld>
            <a:endParaRPr lang="en-US"/>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6" name="Slide Number Placeholder 5"/>
          <p:cNvSpPr>
            <a:spLocks noGrp="1"/>
          </p:cNvSpPr>
          <p:nvPr>
            <p:ph type="sldNum" sz="quarter" idx="12"/>
          </p:nvPr>
        </p:nvSpPr>
        <p:spPr>
          <a:xfrm>
            <a:off x="9320107" y="9040143"/>
            <a:ext cx="3034453" cy="519289"/>
          </a:xfrm>
          <a:prstGeom prst="rect">
            <a:avLst/>
          </a:prstGeom>
        </p:spPr>
        <p:txBody>
          <a:bodyPr lIns="130046" tIns="65023" rIns="130046" bIns="65023"/>
          <a:lstStyle/>
          <a:p>
            <a:fld id="{D2DE5C37-6E9E-4793-B546-F2F56F1460A5}" type="slidenum">
              <a:rPr lang="en-US" smtClean="0"/>
              <a:pPr/>
              <a:t>‹#›</a:t>
            </a:fld>
            <a:endParaRPr lang="en-US"/>
          </a:p>
        </p:txBody>
      </p:sp>
      <p:sp>
        <p:nvSpPr>
          <p:cNvPr id="7" name="Title 1"/>
          <p:cNvSpPr>
            <a:spLocks noGrp="1"/>
          </p:cNvSpPr>
          <p:nvPr>
            <p:ph type="title" hasCustomPrompt="1"/>
          </p:nvPr>
        </p:nvSpPr>
        <p:spPr>
          <a:xfrm>
            <a:off x="650240" y="325120"/>
            <a:ext cx="11704320" cy="1842347"/>
          </a:xfrm>
        </p:spPr>
        <p:txBody>
          <a:bodyPr>
            <a:normAutofit/>
          </a:bodyPr>
          <a:lstStyle>
            <a:lvl1pPr algn="l">
              <a:lnSpc>
                <a:spcPts val="5689"/>
              </a:lnSpc>
              <a:defRPr sz="5700" b="1" baseline="0">
                <a:solidFill>
                  <a:schemeClr val="bg1"/>
                </a:solidFill>
                <a:effectLst>
                  <a:outerShdw blurRad="50800" dist="38100" dir="2700000" algn="tl" rotWithShape="0">
                    <a:prstClr val="black">
                      <a:alpha val="40000"/>
                    </a:prstClr>
                  </a:outerShdw>
                </a:effectLst>
              </a:defRPr>
            </a:lvl1pPr>
          </a:lstStyle>
          <a:p>
            <a:r>
              <a:rPr lang="en-US" dirty="0" smtClean="0"/>
              <a:t>Click to edit Master title </a:t>
            </a:r>
            <a:br>
              <a:rPr lang="en-US" dirty="0" smtClean="0"/>
            </a:br>
            <a:r>
              <a:rPr lang="en-US" dirty="0" smtClean="0"/>
              <a:t>style </a:t>
            </a:r>
            <a:r>
              <a:rPr lang="en-US" dirty="0" err="1" smtClean="0"/>
              <a:t>sdfs</a:t>
            </a:r>
            <a:endParaRPr lang="en-US" dirty="0"/>
          </a:p>
        </p:txBody>
      </p:sp>
    </p:spTree>
    <p:extLst>
      <p:ext uri="{BB962C8B-B14F-4D97-AF65-F5344CB8AC3E}">
        <p14:creationId xmlns:p14="http://schemas.microsoft.com/office/powerpoint/2010/main" val="414628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effectLst/>
              </a:defRPr>
            </a:lvl1pPr>
            <a:lvl2pPr>
              <a:defRPr>
                <a:solidFill>
                  <a:schemeClr val="tx1"/>
                </a:solidFill>
                <a:effectLst/>
              </a:defRPr>
            </a:lvl2pPr>
            <a:lvl3pPr>
              <a:defRPr>
                <a:solidFill>
                  <a:schemeClr val="tx1"/>
                </a:solidFill>
                <a:effectLst/>
              </a:defRPr>
            </a:lvl3pPr>
            <a:lvl4pPr>
              <a:defRPr>
                <a:solidFill>
                  <a:schemeClr val="tx1"/>
                </a:solidFill>
                <a:effectLst/>
              </a:defRPr>
            </a:lvl4pPr>
            <a:lvl5pPr>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p>
            <a:fld id="{1A1EB1C3-36CA-4427-A6A4-A475860E0E47}" type="datetimeFigureOut">
              <a:rPr lang="en-US" smtClean="0"/>
              <a:pPr/>
              <a:t>12/28/16</a:t>
            </a:fld>
            <a:endParaRPr lang="en-US"/>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6" name="Slide Number Placeholder 5"/>
          <p:cNvSpPr>
            <a:spLocks noGrp="1"/>
          </p:cNvSpPr>
          <p:nvPr>
            <p:ph type="sldNum" sz="quarter" idx="12"/>
          </p:nvPr>
        </p:nvSpPr>
        <p:spPr>
          <a:xfrm>
            <a:off x="9320107" y="9040143"/>
            <a:ext cx="3034453" cy="519289"/>
          </a:xfrm>
          <a:prstGeom prst="rect">
            <a:avLst/>
          </a:prstGeom>
        </p:spPr>
        <p:txBody>
          <a:bodyPr lIns="130046" tIns="65023" rIns="130046" bIns="65023"/>
          <a:lstStyle/>
          <a:p>
            <a:fld id="{D2DE5C37-6E9E-4793-B546-F2F56F1460A5}" type="slidenum">
              <a:rPr lang="en-US" smtClean="0"/>
              <a:pPr/>
              <a:t>‹#›</a:t>
            </a:fld>
            <a:endParaRPr lang="en-US"/>
          </a:p>
        </p:txBody>
      </p:sp>
      <p:sp>
        <p:nvSpPr>
          <p:cNvPr id="7" name="Title 1"/>
          <p:cNvSpPr>
            <a:spLocks noGrp="1"/>
          </p:cNvSpPr>
          <p:nvPr>
            <p:ph type="title" hasCustomPrompt="1"/>
          </p:nvPr>
        </p:nvSpPr>
        <p:spPr>
          <a:xfrm>
            <a:off x="650240" y="325120"/>
            <a:ext cx="9536853" cy="1842347"/>
          </a:xfrm>
        </p:spPr>
        <p:txBody>
          <a:bodyPr>
            <a:normAutofit/>
          </a:bodyPr>
          <a:lstStyle>
            <a:lvl1pPr algn="l">
              <a:lnSpc>
                <a:spcPts val="5689"/>
              </a:lnSpc>
              <a:defRPr sz="5700" b="1" baseline="0">
                <a:solidFill>
                  <a:schemeClr val="tx1"/>
                </a:solidFill>
                <a:effectLst>
                  <a:outerShdw blurRad="50800" dist="38100" dir="2700000" algn="tl" rotWithShape="0">
                    <a:prstClr val="black">
                      <a:alpha val="16000"/>
                    </a:prstClr>
                  </a:outerShdw>
                </a:effectLst>
              </a:defRPr>
            </a:lvl1pPr>
          </a:lstStyle>
          <a:p>
            <a:r>
              <a:rPr lang="en-US" dirty="0" smtClean="0"/>
              <a:t>Click to edit Master title </a:t>
            </a:r>
            <a:br>
              <a:rPr lang="en-US" dirty="0" smtClean="0"/>
            </a:br>
            <a:r>
              <a:rPr lang="en-US" dirty="0" smtClean="0"/>
              <a:t>style </a:t>
            </a:r>
            <a:r>
              <a:rPr lang="en-US" dirty="0" err="1" smtClean="0"/>
              <a:t>sdfs</a:t>
            </a:r>
            <a:endParaRPr lang="en-US" dirty="0"/>
          </a:p>
        </p:txBody>
      </p:sp>
    </p:spTree>
    <p:extLst>
      <p:ext uri="{BB962C8B-B14F-4D97-AF65-F5344CB8AC3E}">
        <p14:creationId xmlns:p14="http://schemas.microsoft.com/office/powerpoint/2010/main" val="339196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p>
            <a:fld id="{1A1EB1C3-36CA-4427-A6A4-A475860E0E47}" type="datetimeFigureOut">
              <a:rPr lang="en-US" smtClean="0"/>
              <a:pPr/>
              <a:t>12/28/16</a:t>
            </a:fld>
            <a:endParaRPr lang="en-US"/>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6" name="Slide Number Placeholder 5"/>
          <p:cNvSpPr>
            <a:spLocks noGrp="1"/>
          </p:cNvSpPr>
          <p:nvPr>
            <p:ph type="sldNum" sz="quarter" idx="12"/>
          </p:nvPr>
        </p:nvSpPr>
        <p:spPr>
          <a:xfrm>
            <a:off x="9320107" y="9040143"/>
            <a:ext cx="3034453" cy="519289"/>
          </a:xfrm>
          <a:prstGeom prst="rect">
            <a:avLst/>
          </a:prstGeom>
        </p:spPr>
        <p:txBody>
          <a:bodyPr lIns="130046" tIns="65023" rIns="130046" bIns="65023"/>
          <a:lstStyle/>
          <a:p>
            <a:fld id="{D2DE5C37-6E9E-4793-B546-F2F56F1460A5}" type="slidenum">
              <a:rPr lang="en-US" smtClean="0"/>
              <a:pPr/>
              <a:t>‹#›</a:t>
            </a:fld>
            <a:endParaRPr lang="en-US"/>
          </a:p>
        </p:txBody>
      </p:sp>
      <p:sp>
        <p:nvSpPr>
          <p:cNvPr id="7" name="Title 1"/>
          <p:cNvSpPr>
            <a:spLocks noGrp="1"/>
          </p:cNvSpPr>
          <p:nvPr>
            <p:ph type="title" hasCustomPrompt="1"/>
          </p:nvPr>
        </p:nvSpPr>
        <p:spPr>
          <a:xfrm>
            <a:off x="650240" y="325120"/>
            <a:ext cx="11704320" cy="1842347"/>
          </a:xfrm>
        </p:spPr>
        <p:txBody>
          <a:bodyPr>
            <a:normAutofit/>
          </a:bodyPr>
          <a:lstStyle>
            <a:lvl1pPr>
              <a:lnSpc>
                <a:spcPts val="5689"/>
              </a:lnSpc>
              <a:defRPr sz="5700" b="1">
                <a:solidFill>
                  <a:schemeClr val="bg1"/>
                </a:solidFill>
                <a:effectLst>
                  <a:outerShdw blurRad="50800" dist="38100" dir="2700000" algn="tl" rotWithShape="0">
                    <a:prstClr val="black">
                      <a:alpha val="40000"/>
                    </a:prstClr>
                  </a:outerShdw>
                </a:effectLst>
              </a:defRPr>
            </a:lvl1pPr>
          </a:lstStyle>
          <a:p>
            <a:r>
              <a:rPr lang="en-US" dirty="0" smtClean="0"/>
              <a:t>Click to edit Master title style</a:t>
            </a:r>
            <a:br>
              <a:rPr lang="en-US" dirty="0" smtClean="0"/>
            </a:br>
            <a:r>
              <a:rPr lang="en-US" dirty="0" err="1" smtClean="0"/>
              <a:t>sdfs</a:t>
            </a:r>
            <a:endParaRPr lang="en-US" dirty="0"/>
          </a:p>
        </p:txBody>
      </p:sp>
    </p:spTree>
    <p:extLst>
      <p:ext uri="{BB962C8B-B14F-4D97-AF65-F5344CB8AC3E}">
        <p14:creationId xmlns:p14="http://schemas.microsoft.com/office/powerpoint/2010/main" val="3045207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effectLst/>
              </a:defRPr>
            </a:lvl1pPr>
            <a:lvl2pPr>
              <a:defRPr>
                <a:solidFill>
                  <a:schemeClr val="tx1"/>
                </a:solidFill>
                <a:effectLst/>
              </a:defRPr>
            </a:lvl2pPr>
            <a:lvl3pPr>
              <a:defRPr>
                <a:solidFill>
                  <a:schemeClr val="tx1"/>
                </a:solidFill>
                <a:effectLst/>
              </a:defRPr>
            </a:lvl3pPr>
            <a:lvl4pPr>
              <a:defRPr>
                <a:solidFill>
                  <a:schemeClr val="tx1"/>
                </a:solidFill>
                <a:effectLst/>
              </a:defRPr>
            </a:lvl4pPr>
            <a:lvl5pPr>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p>
            <a:fld id="{1A1EB1C3-36CA-4427-A6A4-A475860E0E47}" type="datetimeFigureOut">
              <a:rPr lang="en-US" smtClean="0"/>
              <a:pPr/>
              <a:t>12/28/16</a:t>
            </a:fld>
            <a:endParaRPr lang="en-US"/>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6" name="Slide Number Placeholder 5"/>
          <p:cNvSpPr>
            <a:spLocks noGrp="1"/>
          </p:cNvSpPr>
          <p:nvPr>
            <p:ph type="sldNum" sz="quarter" idx="12"/>
          </p:nvPr>
        </p:nvSpPr>
        <p:spPr>
          <a:xfrm>
            <a:off x="9320107" y="9040143"/>
            <a:ext cx="3034453" cy="519289"/>
          </a:xfrm>
          <a:prstGeom prst="rect">
            <a:avLst/>
          </a:prstGeom>
        </p:spPr>
        <p:txBody>
          <a:bodyPr lIns="130046" tIns="65023" rIns="130046" bIns="65023"/>
          <a:lstStyle/>
          <a:p>
            <a:fld id="{D2DE5C37-6E9E-4793-B546-F2F56F1460A5}" type="slidenum">
              <a:rPr lang="en-US" smtClean="0"/>
              <a:pPr/>
              <a:t>‹#›</a:t>
            </a:fld>
            <a:endParaRPr lang="en-US"/>
          </a:p>
        </p:txBody>
      </p:sp>
      <p:sp>
        <p:nvSpPr>
          <p:cNvPr id="7" name="Title 1"/>
          <p:cNvSpPr>
            <a:spLocks noGrp="1"/>
          </p:cNvSpPr>
          <p:nvPr>
            <p:ph type="title" hasCustomPrompt="1"/>
          </p:nvPr>
        </p:nvSpPr>
        <p:spPr>
          <a:xfrm>
            <a:off x="650240" y="325120"/>
            <a:ext cx="9536853" cy="1842347"/>
          </a:xfrm>
        </p:spPr>
        <p:txBody>
          <a:bodyPr>
            <a:normAutofit/>
          </a:bodyPr>
          <a:lstStyle>
            <a:lvl1pPr algn="l">
              <a:lnSpc>
                <a:spcPts val="5689"/>
              </a:lnSpc>
              <a:defRPr sz="5700" b="1" baseline="0">
                <a:solidFill>
                  <a:schemeClr val="tx1"/>
                </a:solidFill>
                <a:effectLst>
                  <a:outerShdw blurRad="50800" dist="38100" dir="2700000" algn="tl" rotWithShape="0">
                    <a:prstClr val="black">
                      <a:alpha val="16000"/>
                    </a:prstClr>
                  </a:outerShdw>
                </a:effectLst>
              </a:defRPr>
            </a:lvl1pPr>
          </a:lstStyle>
          <a:p>
            <a:r>
              <a:rPr lang="en-US" dirty="0" smtClean="0"/>
              <a:t>Click to edit Master title </a:t>
            </a:r>
            <a:br>
              <a:rPr lang="en-US" dirty="0" smtClean="0"/>
            </a:br>
            <a:r>
              <a:rPr lang="en-US" dirty="0" smtClean="0"/>
              <a:t>style </a:t>
            </a:r>
            <a:r>
              <a:rPr lang="en-US" dirty="0" err="1" smtClean="0"/>
              <a:t>sdfs</a:t>
            </a:r>
            <a:endParaRPr lang="en-US" dirty="0"/>
          </a:p>
        </p:txBody>
      </p:sp>
    </p:spTree>
    <p:extLst>
      <p:ext uri="{BB962C8B-B14F-4D97-AF65-F5344CB8AC3E}">
        <p14:creationId xmlns:p14="http://schemas.microsoft.com/office/powerpoint/2010/main" val="2662362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solidFill>
                  <a:srgbClr val="92D050"/>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p>
            <a:fld id="{1A1EB1C3-36CA-4427-A6A4-A475860E0E47}" type="datetimeFigureOut">
              <a:rPr lang="en-US" smtClean="0"/>
              <a:pPr/>
              <a:t>12/28/16</a:t>
            </a:fld>
            <a:endParaRPr lang="en-US"/>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6" name="Slide Number Placeholder 5"/>
          <p:cNvSpPr>
            <a:spLocks noGrp="1"/>
          </p:cNvSpPr>
          <p:nvPr>
            <p:ph type="sldNum" sz="quarter" idx="12"/>
          </p:nvPr>
        </p:nvSpPr>
        <p:spPr>
          <a:xfrm>
            <a:off x="9320107" y="9040143"/>
            <a:ext cx="3034453" cy="519289"/>
          </a:xfrm>
          <a:prstGeom prst="rect">
            <a:avLst/>
          </a:prstGeom>
        </p:spPr>
        <p:txBody>
          <a:bodyPr lIns="130046" tIns="65023" rIns="130046" bIns="65023"/>
          <a:lstStyle/>
          <a:p>
            <a:fld id="{D2DE5C37-6E9E-4793-B546-F2F56F1460A5}" type="slidenum">
              <a:rPr lang="en-US" smtClean="0"/>
              <a:pPr/>
              <a:t>‹#›</a:t>
            </a:fld>
            <a:endParaRPr lang="en-US"/>
          </a:p>
        </p:txBody>
      </p:sp>
    </p:spTree>
    <p:extLst>
      <p:ext uri="{BB962C8B-B14F-4D97-AF65-F5344CB8AC3E}">
        <p14:creationId xmlns:p14="http://schemas.microsoft.com/office/powerpoint/2010/main" val="3213837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nchor="b"/>
          <a:lstStyle/>
          <a:p>
            <a:pPr lvl="0">
              <a:defRPr sz="1800"/>
            </a:pPr>
            <a:r>
              <a:rPr sz="8000"/>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pPr>
            <a:r>
              <a:rPr sz="6000"/>
              <a:t>Title Text</a:t>
            </a:r>
          </a:p>
        </p:txBody>
      </p:sp>
      <p:sp>
        <p:nvSpPr>
          <p:cNvPr id="14" name="Shape 14"/>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8000"/>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8000"/>
              <a:t>Title Text</a:t>
            </a:r>
          </a:p>
        </p:txBody>
      </p:sp>
      <p:sp>
        <p:nvSpPr>
          <p:cNvPr id="22" name="Shape 22"/>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8000"/>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 id="2147483664" r:id="rId14"/>
    <p:sldLayoutId id="2147483665" r:id="rId15"/>
    <p:sldLayoutId id="2147483666" r:id="rId16"/>
    <p:sldLayoutId id="2147483667" r:id="rId17"/>
  </p:sldLayoutIdLst>
  <p:transition xmlns:p14="http://schemas.microsoft.com/office/powerpoint/2010/main" spd="med"/>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1" Type="http://schemas.openxmlformats.org/officeDocument/2006/relationships/image" Target="../media/image22.png"/><Relationship Id="rId12" Type="http://schemas.microsoft.com/office/2007/relationships/hdphoto" Target="../media/hdphoto3.wdp"/><Relationship Id="rId13" Type="http://schemas.openxmlformats.org/officeDocument/2006/relationships/image" Target="../media/image23.png"/><Relationship Id="rId14" Type="http://schemas.microsoft.com/office/2007/relationships/hdphoto" Target="../media/hdphoto4.wdp"/><Relationship Id="rId1" Type="http://schemas.openxmlformats.org/officeDocument/2006/relationships/slideLayout" Target="../slideLayouts/slideLayout14.xml"/><Relationship Id="rId2" Type="http://schemas.openxmlformats.org/officeDocument/2006/relationships/image" Target="../media/image15.png"/><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25.png"/><Relationship Id="rId5" Type="http://schemas.microsoft.com/office/2007/relationships/hdphoto" Target="../media/hdphoto6.wdp"/><Relationship Id="rId6" Type="http://schemas.openxmlformats.org/officeDocument/2006/relationships/image" Target="../media/image26.JPG"/><Relationship Id="rId7" Type="http://schemas.openxmlformats.org/officeDocument/2006/relationships/image" Target="../media/image27.JPG"/><Relationship Id="rId1" Type="http://schemas.openxmlformats.org/officeDocument/2006/relationships/slideLayout" Target="../slideLayouts/slideLayout15.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png"/><Relationship Id="rId3"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15.xml"/><Relationship Id="rId2"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15.xml"/><Relationship Id="rId2" Type="http://schemas.openxmlformats.org/officeDocument/2006/relationships/image" Target="../media/image4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jpeg"/><Relationship Id="rId3" Type="http://schemas.microsoft.com/office/2007/relationships/hdphoto" Target="../media/hdphoto7.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11.xml"/><Relationship Id="rId2"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jpeg"/><Relationship Id="rId1" Type="http://schemas.openxmlformats.org/officeDocument/2006/relationships/slideLayout" Target="../slideLayouts/slideLayout17.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3.jpeg"/><Relationship Id="rId3"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1.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8" name="Shape 38"/>
          <p:cNvSpPr>
            <a:spLocks noGrp="1"/>
          </p:cNvSpPr>
          <p:nvPr>
            <p:ph type="body" idx="1"/>
          </p:nvPr>
        </p:nvSpPr>
        <p:spPr>
          <a:xfrm>
            <a:off x="127992" y="6394450"/>
            <a:ext cx="7997693" cy="1077367"/>
          </a:xfrm>
          <a:prstGeom prst="rect">
            <a:avLst/>
          </a:prstGeom>
        </p:spPr>
        <p:txBody>
          <a:bodyPr/>
          <a:lstStyle>
            <a:lvl1pPr>
              <a:defRPr sz="2600">
                <a:solidFill>
                  <a:srgbClr val="FFFFFF"/>
                </a:solidFill>
                <a:latin typeface="Arial"/>
                <a:ea typeface="Arial"/>
                <a:cs typeface="Arial"/>
                <a:sym typeface="Arial"/>
              </a:defRPr>
            </a:lvl1pPr>
          </a:lstStyle>
          <a:p>
            <a:pPr lvl="0">
              <a:defRPr sz="1800">
                <a:solidFill>
                  <a:srgbClr val="000000"/>
                </a:solidFill>
              </a:defRPr>
            </a:pPr>
            <a:r>
              <a:rPr sz="2600">
                <a:solidFill>
                  <a:srgbClr val="FFFFFF"/>
                </a:solidFill>
              </a:rPr>
              <a:t>Security Access Solutions</a:t>
            </a:r>
          </a:p>
        </p:txBody>
      </p:sp>
      <p:sp>
        <p:nvSpPr>
          <p:cNvPr id="39" name="Shape 39"/>
          <p:cNvSpPr/>
          <p:nvPr/>
        </p:nvSpPr>
        <p:spPr>
          <a:xfrm>
            <a:off x="7845921" y="4492575"/>
            <a:ext cx="4453930" cy="122242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defRPr>
                <a:solidFill>
                  <a:srgbClr val="FFFFFF"/>
                </a:solidFill>
                <a:latin typeface="Arial"/>
                <a:ea typeface="Arial"/>
                <a:cs typeface="Arial"/>
                <a:sym typeface="Arial"/>
              </a:defRPr>
            </a:lvl1pPr>
          </a:lstStyle>
          <a:p>
            <a:pPr lvl="0">
              <a:defRPr sz="1800">
                <a:solidFill>
                  <a:srgbClr val="000000"/>
                </a:solidFill>
              </a:defRPr>
            </a:pPr>
            <a:r>
              <a:rPr sz="3600">
                <a:solidFill>
                  <a:srgbClr val="FFFFFF"/>
                </a:solidFill>
              </a:rPr>
              <a:t>2 0 1 7</a:t>
            </a:r>
          </a:p>
        </p:txBody>
      </p:sp>
      <p:pic>
        <p:nvPicPr>
          <p:cNvPr id="40" name="logo_outline.png"/>
          <p:cNvPicPr/>
          <p:nvPr/>
        </p:nvPicPr>
        <p:blipFill>
          <a:blip r:embed="rId3">
            <a:extLst/>
          </a:blip>
          <a:stretch>
            <a:fillRect/>
          </a:stretch>
        </p:blipFill>
        <p:spPr>
          <a:xfrm>
            <a:off x="0" y="0"/>
            <a:ext cx="13004800" cy="9753600"/>
          </a:xfrm>
          <a:prstGeom prst="rect">
            <a:avLst/>
          </a:prstGeom>
          <a:ln w="12700">
            <a:miter lim="400000"/>
          </a:ln>
        </p:spPr>
      </p:pic>
      <p:pic>
        <p:nvPicPr>
          <p:cNvPr id="41" name="highlite.png"/>
          <p:cNvPicPr/>
          <p:nvPr/>
        </p:nvPicPr>
        <p:blipFill>
          <a:blip r:embed="rId4">
            <a:extLst/>
          </a:blip>
          <a:stretch>
            <a:fillRect/>
          </a:stretch>
        </p:blipFill>
        <p:spPr>
          <a:xfrm>
            <a:off x="0" y="0"/>
            <a:ext cx="13004800" cy="97536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0"/>
                                        </p:tgtEl>
                                        <p:attrNameLst>
                                          <p:attrName>style.visibility</p:attrName>
                                        </p:attrNameLst>
                                      </p:cBhvr>
                                      <p:to>
                                        <p:strVal val="visible"/>
                                      </p:to>
                                    </p:set>
                                    <p:animEffect transition="in" filter="wipe(left)">
                                      <p:cBhvr>
                                        <p:cTn id="7" dur="2500"/>
                                        <p:tgtEl>
                                          <p:spTgt spid="40"/>
                                        </p:tgtEl>
                                      </p:cBhvr>
                                    </p:animEffect>
                                  </p:childTnLst>
                                </p:cTn>
                              </p:par>
                            </p:childTnLst>
                          </p:cTn>
                        </p:par>
                        <p:par>
                          <p:cTn id="8" fill="hold">
                            <p:stCondLst>
                              <p:cond delay="2500"/>
                            </p:stCondLst>
                            <p:childTnLst>
                              <p:par>
                                <p:cTn id="9" presetID="22" presetClass="entr" presetSubtype="4" fill="hold" grpId="2" nodeType="afterEffect">
                                  <p:stCondLst>
                                    <p:cond delay="0"/>
                                  </p:stCondLst>
                                  <p:iterate>
                                    <p:tmAbs val="0"/>
                                  </p:iterate>
                                  <p:childTnLst>
                                    <p:set>
                                      <p:cBhvr>
                                        <p:cTn id="10" fill="hold"/>
                                        <p:tgtEl>
                                          <p:spTgt spid="41"/>
                                        </p:tgtEl>
                                        <p:attrNameLst>
                                          <p:attrName>style.visibility</p:attrName>
                                        </p:attrNameLst>
                                      </p:cBhvr>
                                      <p:to>
                                        <p:strVal val="visible"/>
                                      </p:to>
                                    </p:set>
                                    <p:animEffect transition="in" filter="wipe(down)">
                                      <p:cBhvr>
                                        <p:cTn id="11" dur="3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animBg="1" advAuto="0"/>
      <p:bldP spid="41" grpId="2"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5120" y="1733974"/>
            <a:ext cx="11704320" cy="6978792"/>
          </a:xfrm>
        </p:spPr>
        <p:txBody>
          <a:bodyPr>
            <a:normAutofit fontScale="92500" lnSpcReduction="10000"/>
          </a:bodyPr>
          <a:lstStyle/>
          <a:p>
            <a:r>
              <a:rPr lang="en-US" b="1" dirty="0"/>
              <a:t>“INTELLIGIBLE” MESSAGES ARE DELIVERED AT 10 DECIBLES BELOW THE AMBIENT NOISE </a:t>
            </a:r>
            <a:r>
              <a:rPr lang="en-US" b="1" dirty="0" smtClean="0"/>
              <a:t>LEVEL.</a:t>
            </a:r>
          </a:p>
          <a:p>
            <a:r>
              <a:rPr lang="en-US" b="1" dirty="0" smtClean="0"/>
              <a:t>WHEN </a:t>
            </a:r>
            <a:r>
              <a:rPr lang="en-US" b="1" dirty="0"/>
              <a:t>THE DISTANCE FROM THE SPEAKER IS DOUBLED, THE DECIBLE LOSS WITH A CLEAR VOICE SPEAKER IS ONLY 3 </a:t>
            </a:r>
            <a:r>
              <a:rPr lang="en-US" b="1" dirty="0" smtClean="0"/>
              <a:t>DECIBLES</a:t>
            </a:r>
          </a:p>
          <a:p>
            <a:r>
              <a:rPr lang="en-US" b="1" dirty="0" smtClean="0"/>
              <a:t>CLEAR </a:t>
            </a:r>
            <a:r>
              <a:rPr lang="en-US" b="1" dirty="0"/>
              <a:t>VOICE TECHNOLOGY ALLOWS YOU TO USE FEWER DEVICES TO COVER A BIGGER/LOUDER </a:t>
            </a:r>
            <a:r>
              <a:rPr lang="en-US" b="1" dirty="0" smtClean="0"/>
              <a:t>AREA</a:t>
            </a:r>
          </a:p>
          <a:p>
            <a:r>
              <a:rPr lang="en-US" b="1" dirty="0" smtClean="0"/>
              <a:t>CLEAR </a:t>
            </a:r>
            <a:r>
              <a:rPr lang="en-US" b="1" dirty="0"/>
              <a:t>VOICE SIGNAL CHARACTERISTICS ALLOWS A DESIGN TO HAVE CROSSING SOUND WAVES WITHOUT CREATING DISTORTION OR SIGNAL CANCELLATION.  CANNOT DO THIS WITH CONVENTIONAL </a:t>
            </a:r>
            <a:r>
              <a:rPr lang="en-US" b="1" dirty="0" smtClean="0"/>
              <a:t>SPEAKERS</a:t>
            </a:r>
            <a:endParaRPr lang="en-US" dirty="0"/>
          </a:p>
        </p:txBody>
      </p:sp>
      <p:sp>
        <p:nvSpPr>
          <p:cNvPr id="3" name="Title 2"/>
          <p:cNvSpPr>
            <a:spLocks noGrp="1"/>
          </p:cNvSpPr>
          <p:nvPr>
            <p:ph type="title"/>
          </p:nvPr>
        </p:nvSpPr>
        <p:spPr>
          <a:xfrm>
            <a:off x="650240" y="108373"/>
            <a:ext cx="11704320" cy="1517227"/>
          </a:xfrm>
        </p:spPr>
        <p:txBody>
          <a:bodyPr/>
          <a:lstStyle/>
          <a:p>
            <a:r>
              <a:rPr lang="en-US" dirty="0" smtClean="0"/>
              <a:t>Clear Voice Advantages</a:t>
            </a:r>
            <a:endParaRPr lang="en-US" dirty="0"/>
          </a:p>
        </p:txBody>
      </p:sp>
    </p:spTree>
    <p:extLst>
      <p:ext uri="{BB962C8B-B14F-4D97-AF65-F5344CB8AC3E}">
        <p14:creationId xmlns:p14="http://schemas.microsoft.com/office/powerpoint/2010/main" val="1099117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F85395-2696-4CE2-B96D-B798EA8C4922}" type="slidenum">
              <a:rPr lang="en-US" smtClean="0"/>
              <a:t>11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485" y="3518664"/>
            <a:ext cx="7936313" cy="2446420"/>
          </a:xfrm>
          <a:prstGeom prst="rect">
            <a:avLst/>
          </a:prstGeom>
          <a:ln w="38100">
            <a:solidFill>
              <a:srgbClr val="081C2E">
                <a:alpha val="60000"/>
              </a:srgbClr>
            </a:solidFill>
          </a:ln>
          <a:effectLst>
            <a:glow rad="444500">
              <a:srgbClr val="030D15">
                <a:alpha val="43000"/>
              </a:srgbClr>
            </a:glow>
          </a:effectLst>
        </p:spPr>
      </p:pic>
      <p:sp>
        <p:nvSpPr>
          <p:cNvPr id="8" name="TextBox 7"/>
          <p:cNvSpPr txBox="1"/>
          <p:nvPr/>
        </p:nvSpPr>
        <p:spPr>
          <a:xfrm>
            <a:off x="1083733" y="423534"/>
            <a:ext cx="11595947" cy="1874624"/>
          </a:xfrm>
          <a:prstGeom prst="rect">
            <a:avLst/>
          </a:prstGeom>
          <a:noFill/>
        </p:spPr>
        <p:txBody>
          <a:bodyPr wrap="square" lIns="119135" tIns="59567" rIns="119135" bIns="59567" rtlCol="0">
            <a:spAutoFit/>
          </a:bodyPr>
          <a:lstStyle/>
          <a:p>
            <a:r>
              <a:rPr lang="en-US" sz="5700" b="1" dirty="0">
                <a:solidFill>
                  <a:srgbClr val="FFFFFF"/>
                </a:solidFill>
              </a:rPr>
              <a:t>CLEAR VOICE Music Sound Systems</a:t>
            </a:r>
          </a:p>
        </p:txBody>
      </p:sp>
      <p:sp>
        <p:nvSpPr>
          <p:cNvPr id="9" name="TextBox 8"/>
          <p:cNvSpPr txBox="1"/>
          <p:nvPr/>
        </p:nvSpPr>
        <p:spPr>
          <a:xfrm>
            <a:off x="4334933" y="2599385"/>
            <a:ext cx="5181949" cy="579913"/>
          </a:xfrm>
          <a:prstGeom prst="rect">
            <a:avLst/>
          </a:prstGeom>
          <a:noFill/>
        </p:spPr>
        <p:txBody>
          <a:bodyPr wrap="square" lIns="119135" tIns="59567" rIns="119135" bIns="59567" rtlCol="0">
            <a:spAutoFit/>
          </a:bodyPr>
          <a:lstStyle/>
          <a:p>
            <a:r>
              <a:rPr lang="en-US" sz="3000" dirty="0">
                <a:solidFill>
                  <a:srgbClr val="FFFFFF"/>
                </a:solidFill>
              </a:rPr>
              <a:t>PLANAR </a:t>
            </a:r>
            <a:r>
              <a:rPr lang="en-US" sz="3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MUSIC </a:t>
            </a:r>
            <a:r>
              <a:rPr lang="en-US" sz="3000" dirty="0">
                <a:solidFill>
                  <a:srgbClr val="FFFFFF"/>
                </a:solidFill>
              </a:rPr>
              <a:t>SPEAKERS</a:t>
            </a:r>
          </a:p>
        </p:txBody>
      </p:sp>
      <p:sp>
        <p:nvSpPr>
          <p:cNvPr id="10" name="TextBox 9"/>
          <p:cNvSpPr txBox="1"/>
          <p:nvPr/>
        </p:nvSpPr>
        <p:spPr>
          <a:xfrm>
            <a:off x="2509946" y="6337391"/>
            <a:ext cx="8937161" cy="581962"/>
          </a:xfrm>
          <a:prstGeom prst="rect">
            <a:avLst/>
          </a:prstGeom>
          <a:noFill/>
        </p:spPr>
        <p:txBody>
          <a:bodyPr wrap="square" lIns="119135" tIns="59567" rIns="119135" bIns="59567" rtlCol="0">
            <a:spAutoFit/>
          </a:bodyPr>
          <a:lstStyle/>
          <a:p>
            <a:pPr algn="l"/>
            <a:r>
              <a:rPr lang="en-US" sz="3000" dirty="0">
                <a:solidFill>
                  <a:srgbClr val="FFFFFF"/>
                </a:solidFill>
              </a:rPr>
              <a:t>UNMATCHED CLARITY AND PERFORMANCE </a:t>
            </a:r>
          </a:p>
        </p:txBody>
      </p:sp>
      <p:sp>
        <p:nvSpPr>
          <p:cNvPr id="11" name="TextBox 10"/>
          <p:cNvSpPr txBox="1"/>
          <p:nvPr/>
        </p:nvSpPr>
        <p:spPr>
          <a:xfrm>
            <a:off x="2862486" y="7556700"/>
            <a:ext cx="7758102" cy="843572"/>
          </a:xfrm>
          <a:prstGeom prst="rect">
            <a:avLst/>
          </a:prstGeom>
          <a:noFill/>
        </p:spPr>
        <p:txBody>
          <a:bodyPr wrap="square" lIns="119135" tIns="59567" rIns="119135" bIns="59567" rtlCol="0">
            <a:spAutoFit/>
          </a:bodyPr>
          <a:lstStyle/>
          <a:p>
            <a:r>
              <a:rPr lang="en-US" sz="4700" b="1" dirty="0">
                <a:solidFill>
                  <a:srgbClr val="FFFF00"/>
                </a:solidFill>
              </a:rPr>
              <a:t>“HEARING </a:t>
            </a:r>
            <a:r>
              <a:rPr lang="en-US" sz="4700" b="1" dirty="0" smtClean="0">
                <a:solidFill>
                  <a:srgbClr val="FFFF00"/>
                </a:solidFill>
              </a:rPr>
              <a:t>IS BELIEVING</a:t>
            </a:r>
            <a:r>
              <a:rPr lang="en-US" sz="4700" b="1" dirty="0">
                <a:solidFill>
                  <a:srgbClr val="FFFF00"/>
                </a:solidFill>
              </a:rPr>
              <a:t>”</a:t>
            </a:r>
          </a:p>
        </p:txBody>
      </p:sp>
      <p:sp>
        <p:nvSpPr>
          <p:cNvPr id="12" name="TextBox 11"/>
          <p:cNvSpPr txBox="1"/>
          <p:nvPr/>
        </p:nvSpPr>
        <p:spPr>
          <a:xfrm>
            <a:off x="4715689" y="4375891"/>
            <a:ext cx="4229905" cy="1039526"/>
          </a:xfrm>
          <a:prstGeom prst="rect">
            <a:avLst/>
          </a:prstGeom>
          <a:noFill/>
        </p:spPr>
        <p:txBody>
          <a:bodyPr wrap="square" lIns="119135" tIns="59567" rIns="119135" bIns="59567" rtlCol="0">
            <a:spAutoFit/>
          </a:bodyPr>
          <a:lstStyle/>
          <a:p>
            <a:pPr algn="ctr"/>
            <a:r>
              <a:rPr lang="en-US" sz="3000" b="1" dirty="0">
                <a:solidFill>
                  <a:srgbClr val="FFFF00"/>
                </a:solidFill>
              </a:rPr>
              <a:t>CLEAR – CLEAN</a:t>
            </a:r>
          </a:p>
          <a:p>
            <a:pPr algn="ctr"/>
            <a:r>
              <a:rPr lang="en-US" sz="3000" b="1" dirty="0">
                <a:solidFill>
                  <a:srgbClr val="FFFF00"/>
                </a:solidFill>
              </a:rPr>
              <a:t>CRISP</a:t>
            </a:r>
          </a:p>
        </p:txBody>
      </p:sp>
    </p:spTree>
    <p:extLst>
      <p:ext uri="{BB962C8B-B14F-4D97-AF65-F5344CB8AC3E}">
        <p14:creationId xmlns:p14="http://schemas.microsoft.com/office/powerpoint/2010/main" val="2866040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0960" y="325120"/>
            <a:ext cx="9536853" cy="1842347"/>
          </a:xfrm>
        </p:spPr>
        <p:txBody>
          <a:bodyPr>
            <a:normAutofit/>
          </a:bodyPr>
          <a:lstStyle/>
          <a:p>
            <a:pPr algn="ctr"/>
            <a:r>
              <a:rPr lang="en-US" sz="51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CLEAR VOICE – MUSIC CABINETS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868" t="8271" r="10272" b="8996"/>
          <a:stretch/>
        </p:blipFill>
        <p:spPr>
          <a:xfrm>
            <a:off x="5092597" y="2974491"/>
            <a:ext cx="2770651" cy="1838411"/>
          </a:xfrm>
          <a:prstGeom prst="rect">
            <a:avLst/>
          </a:prstGeom>
        </p:spPr>
      </p:pic>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455" b="91333" l="15117" r="87955">
                        <a14:foregroundMark x1="71948" y1="36545" x2="71948" y2="36545"/>
                        <a14:foregroundMark x1="71302" y1="34788" x2="71302" y2="34788"/>
                        <a14:foregroundMark x1="71948" y1="47636" x2="71948" y2="47636"/>
                        <a14:foregroundMark x1="71302" y1="45636" x2="71302" y2="45636"/>
                      </a14:backgroundRemoval>
                    </a14:imgEffect>
                  </a14:imgLayer>
                </a14:imgProps>
              </a:ext>
              <a:ext uri="{28A0092B-C50C-407E-A947-70E740481C1C}">
                <a14:useLocalDpi xmlns:a14="http://schemas.microsoft.com/office/drawing/2010/main" val="0"/>
              </a:ext>
            </a:extLst>
          </a:blip>
          <a:srcRect l="14582" t="19070" r="7898" b="6822"/>
          <a:stretch/>
        </p:blipFill>
        <p:spPr>
          <a:xfrm>
            <a:off x="2765064" y="2687219"/>
            <a:ext cx="2405271" cy="29920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2890" y="3114642"/>
            <a:ext cx="1291604" cy="365535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1335" y="6145241"/>
            <a:ext cx="2055629" cy="182767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157" y="2330299"/>
            <a:ext cx="2313966" cy="364515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1120" y="6441465"/>
            <a:ext cx="2268689" cy="1984400"/>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2462" b="95780" l="2335" r="95201"/>
                    </a14:imgEffect>
                  </a14:imgLayer>
                </a14:imgProps>
              </a:ext>
              <a:ext uri="{28A0092B-C50C-407E-A947-70E740481C1C}">
                <a14:useLocalDpi xmlns:a14="http://schemas.microsoft.com/office/drawing/2010/main" val="0"/>
              </a:ext>
            </a:extLst>
          </a:blip>
          <a:stretch>
            <a:fillRect/>
          </a:stretch>
        </p:blipFill>
        <p:spPr>
          <a:xfrm>
            <a:off x="6115478" y="5348002"/>
            <a:ext cx="2775570" cy="2996745"/>
          </a:xfrm>
          <a:prstGeom prst="rect">
            <a:avLst/>
          </a:prstGeom>
        </p:spPr>
      </p:pic>
      <p:pic>
        <p:nvPicPr>
          <p:cNvPr id="12" name="Picture 11"/>
          <p:cNvPicPr>
            <a:picLocks noChangeAspect="1"/>
          </p:cNvPicPr>
          <p:nvPr/>
        </p:nvPicPr>
        <p:blipFill>
          <a:blip r:embed="rId11" cstate="print">
            <a:extLst>
              <a:ext uri="{BEBA8EAE-BF5A-486C-A8C5-ECC9F3942E4B}">
                <a14:imgProps xmlns:a14="http://schemas.microsoft.com/office/drawing/2010/main">
                  <a14:imgLayer r:embed="rId12">
                    <a14:imgEffect>
                      <a14:backgroundRemoval t="5280" b="90640" l="3226" r="92811"/>
                    </a14:imgEffect>
                  </a14:imgLayer>
                </a14:imgProps>
              </a:ext>
              <a:ext uri="{28A0092B-C50C-407E-A947-70E740481C1C}">
                <a14:useLocalDpi xmlns:a14="http://schemas.microsoft.com/office/drawing/2010/main" val="0"/>
              </a:ext>
            </a:extLst>
          </a:blip>
          <a:stretch>
            <a:fillRect/>
          </a:stretch>
        </p:blipFill>
        <p:spPr>
          <a:xfrm>
            <a:off x="10177670" y="5615962"/>
            <a:ext cx="2568747" cy="2886235"/>
          </a:xfrm>
          <a:prstGeom prst="rect">
            <a:avLst/>
          </a:prstGeom>
        </p:spPr>
      </p:pic>
      <p:pic>
        <p:nvPicPr>
          <p:cNvPr id="13" name="Picture 12"/>
          <p:cNvPicPr>
            <a:picLocks noChangeAspect="1"/>
          </p:cNvPicPr>
          <p:nvPr/>
        </p:nvPicPr>
        <p:blipFill>
          <a:blip r:embed="rId13" cstate="print">
            <a:extLst>
              <a:ext uri="{BEBA8EAE-BF5A-486C-A8C5-ECC9F3942E4B}">
                <a14:imgProps xmlns:a14="http://schemas.microsoft.com/office/drawing/2010/main">
                  <a14:imgLayer r:embed="rId14">
                    <a14:imgEffect>
                      <a14:backgroundRemoval t="819" b="99649" l="0" r="100000"/>
                    </a14:imgEffect>
                  </a14:imgLayer>
                </a14:imgProps>
              </a:ext>
              <a:ext uri="{28A0092B-C50C-407E-A947-70E740481C1C}">
                <a14:useLocalDpi xmlns:a14="http://schemas.microsoft.com/office/drawing/2010/main" val="0"/>
              </a:ext>
            </a:extLst>
          </a:blip>
          <a:stretch>
            <a:fillRect/>
          </a:stretch>
        </p:blipFill>
        <p:spPr>
          <a:xfrm>
            <a:off x="10521178" y="2621163"/>
            <a:ext cx="1572167" cy="2623599"/>
          </a:xfrm>
          <a:prstGeom prst="rect">
            <a:avLst/>
          </a:prstGeom>
        </p:spPr>
      </p:pic>
      <p:sp>
        <p:nvSpPr>
          <p:cNvPr id="3" name="TextBox 2"/>
          <p:cNvSpPr txBox="1"/>
          <p:nvPr/>
        </p:nvSpPr>
        <p:spPr>
          <a:xfrm>
            <a:off x="6012668" y="2687219"/>
            <a:ext cx="1064144" cy="448594"/>
          </a:xfrm>
          <a:prstGeom prst="rect">
            <a:avLst/>
          </a:prstGeom>
          <a:noFill/>
        </p:spPr>
        <p:txBody>
          <a:bodyPr wrap="none" lIns="119135" tIns="59567" rIns="119135" bIns="59567" rtlCol="0">
            <a:spAutoFit/>
          </a:bodyPr>
          <a:lstStyle/>
          <a:p>
            <a:r>
              <a:rPr lang="en-US" sz="2100" dirty="0">
                <a:latin typeface="Calibri" panose="020F0502020204030204" pitchFamily="34" charset="0"/>
              </a:rPr>
              <a:t>MTM-1</a:t>
            </a:r>
          </a:p>
        </p:txBody>
      </p:sp>
      <p:sp>
        <p:nvSpPr>
          <p:cNvPr id="14" name="TextBox 13"/>
          <p:cNvSpPr txBox="1"/>
          <p:nvPr/>
        </p:nvSpPr>
        <p:spPr>
          <a:xfrm>
            <a:off x="2817707" y="2167467"/>
            <a:ext cx="2297455" cy="448594"/>
          </a:xfrm>
          <a:prstGeom prst="rect">
            <a:avLst/>
          </a:prstGeom>
          <a:noFill/>
        </p:spPr>
        <p:txBody>
          <a:bodyPr wrap="square" lIns="119135" tIns="59567" rIns="119135" bIns="59567" rtlCol="0">
            <a:spAutoFit/>
          </a:bodyPr>
          <a:lstStyle/>
          <a:p>
            <a:r>
              <a:rPr lang="en-US" sz="2100" dirty="0">
                <a:latin typeface="Calibri" panose="020F0502020204030204" pitchFamily="34" charset="0"/>
              </a:rPr>
              <a:t>MTM-1/SB112C</a:t>
            </a:r>
          </a:p>
        </p:txBody>
      </p:sp>
      <p:sp>
        <p:nvSpPr>
          <p:cNvPr id="15" name="TextBox 14"/>
          <p:cNvSpPr txBox="1"/>
          <p:nvPr/>
        </p:nvSpPr>
        <p:spPr>
          <a:xfrm>
            <a:off x="597906" y="7241435"/>
            <a:ext cx="1111698" cy="448594"/>
          </a:xfrm>
          <a:prstGeom prst="rect">
            <a:avLst/>
          </a:prstGeom>
          <a:noFill/>
        </p:spPr>
        <p:txBody>
          <a:bodyPr wrap="none" lIns="119135" tIns="59567" rIns="119135" bIns="59567" rtlCol="0">
            <a:spAutoFit/>
          </a:bodyPr>
          <a:lstStyle/>
          <a:p>
            <a:r>
              <a:rPr lang="en-US" sz="2100" b="1" dirty="0">
                <a:ln w="10541" cmpd="sng">
                  <a:solidFill>
                    <a:schemeClr val="accent1">
                      <a:shade val="88000"/>
                      <a:satMod val="110000"/>
                    </a:schemeClr>
                  </a:solidFill>
                  <a:prstDash val="solid"/>
                </a:ln>
                <a:latin typeface="Calibri" panose="020F0502020204030204" pitchFamily="34" charset="0"/>
              </a:rPr>
              <a:t>1-MN-P</a:t>
            </a:r>
          </a:p>
        </p:txBody>
      </p:sp>
      <p:sp>
        <p:nvSpPr>
          <p:cNvPr id="16" name="TextBox 15"/>
          <p:cNvSpPr txBox="1"/>
          <p:nvPr/>
        </p:nvSpPr>
        <p:spPr>
          <a:xfrm>
            <a:off x="697213" y="5824005"/>
            <a:ext cx="2228867" cy="448594"/>
          </a:xfrm>
          <a:prstGeom prst="rect">
            <a:avLst/>
          </a:prstGeom>
          <a:noFill/>
        </p:spPr>
        <p:txBody>
          <a:bodyPr wrap="square" lIns="119135" tIns="59567" rIns="119135" bIns="59567" rtlCol="0">
            <a:spAutoFit/>
          </a:bodyPr>
          <a:lstStyle/>
          <a:p>
            <a:r>
              <a:rPr lang="en-US" sz="2100" dirty="0">
                <a:latin typeface="Calibri" panose="020F0502020204030204" pitchFamily="34" charset="0"/>
              </a:rPr>
              <a:t>SB112C/1MN RIG</a:t>
            </a:r>
          </a:p>
        </p:txBody>
      </p:sp>
      <p:sp>
        <p:nvSpPr>
          <p:cNvPr id="17" name="TextBox 16"/>
          <p:cNvSpPr txBox="1"/>
          <p:nvPr/>
        </p:nvSpPr>
        <p:spPr>
          <a:xfrm>
            <a:off x="4314490" y="5802745"/>
            <a:ext cx="1003228" cy="448594"/>
          </a:xfrm>
          <a:prstGeom prst="rect">
            <a:avLst/>
          </a:prstGeom>
          <a:noFill/>
        </p:spPr>
        <p:txBody>
          <a:bodyPr wrap="none" lIns="119135" tIns="59567" rIns="119135" bIns="59567" rtlCol="0">
            <a:spAutoFit/>
          </a:bodyPr>
          <a:lstStyle/>
          <a:p>
            <a:r>
              <a:rPr lang="en-US" sz="2100" dirty="0">
                <a:latin typeface="Calibri" panose="020F0502020204030204" pitchFamily="34" charset="0"/>
              </a:rPr>
              <a:t>VFL JR.</a:t>
            </a:r>
          </a:p>
        </p:txBody>
      </p:sp>
      <p:sp>
        <p:nvSpPr>
          <p:cNvPr id="18" name="TextBox 17"/>
          <p:cNvSpPr txBox="1"/>
          <p:nvPr/>
        </p:nvSpPr>
        <p:spPr>
          <a:xfrm>
            <a:off x="6948920" y="4978936"/>
            <a:ext cx="636543" cy="448594"/>
          </a:xfrm>
          <a:prstGeom prst="rect">
            <a:avLst/>
          </a:prstGeom>
          <a:noFill/>
        </p:spPr>
        <p:txBody>
          <a:bodyPr wrap="none" lIns="119135" tIns="59567" rIns="119135" bIns="59567" rtlCol="0">
            <a:spAutoFit/>
          </a:bodyPr>
          <a:lstStyle/>
          <a:p>
            <a:r>
              <a:rPr lang="en-US" sz="2100" dirty="0">
                <a:latin typeface="Calibri" panose="020F0502020204030204" pitchFamily="34" charset="0"/>
              </a:rPr>
              <a:t>VFL</a:t>
            </a:r>
          </a:p>
        </p:txBody>
      </p:sp>
      <p:sp>
        <p:nvSpPr>
          <p:cNvPr id="19" name="TextBox 18"/>
          <p:cNvSpPr txBox="1"/>
          <p:nvPr/>
        </p:nvSpPr>
        <p:spPr>
          <a:xfrm>
            <a:off x="8293580" y="2719036"/>
            <a:ext cx="1885815" cy="448594"/>
          </a:xfrm>
          <a:prstGeom prst="rect">
            <a:avLst/>
          </a:prstGeom>
          <a:noFill/>
        </p:spPr>
        <p:txBody>
          <a:bodyPr wrap="none" lIns="119135" tIns="59567" rIns="119135" bIns="59567" rtlCol="0">
            <a:spAutoFit/>
          </a:bodyPr>
          <a:lstStyle/>
          <a:p>
            <a:r>
              <a:rPr lang="en-US" sz="2100" dirty="0">
                <a:latin typeface="Calibri" panose="020F0502020204030204" pitchFamily="34" charset="0"/>
              </a:rPr>
              <a:t>SB112C ARRAY</a:t>
            </a:r>
          </a:p>
        </p:txBody>
      </p:sp>
      <p:sp>
        <p:nvSpPr>
          <p:cNvPr id="20" name="TextBox 19"/>
          <p:cNvSpPr txBox="1"/>
          <p:nvPr/>
        </p:nvSpPr>
        <p:spPr>
          <a:xfrm>
            <a:off x="10579940" y="5178700"/>
            <a:ext cx="1885815" cy="448594"/>
          </a:xfrm>
          <a:prstGeom prst="rect">
            <a:avLst/>
          </a:prstGeom>
          <a:noFill/>
        </p:spPr>
        <p:txBody>
          <a:bodyPr wrap="none" lIns="119135" tIns="59567" rIns="119135" bIns="59567" rtlCol="0">
            <a:spAutoFit/>
          </a:bodyPr>
          <a:lstStyle/>
          <a:p>
            <a:r>
              <a:rPr lang="en-US" sz="2100" dirty="0">
                <a:latin typeface="Calibri" panose="020F0502020204030204" pitchFamily="34" charset="0"/>
              </a:rPr>
              <a:t>SB212C ARRAY</a:t>
            </a:r>
          </a:p>
        </p:txBody>
      </p:sp>
      <p:sp>
        <p:nvSpPr>
          <p:cNvPr id="21" name="TextBox 20"/>
          <p:cNvSpPr txBox="1"/>
          <p:nvPr/>
        </p:nvSpPr>
        <p:spPr>
          <a:xfrm>
            <a:off x="8453120" y="7462659"/>
            <a:ext cx="1885815" cy="448594"/>
          </a:xfrm>
          <a:prstGeom prst="rect">
            <a:avLst/>
          </a:prstGeom>
          <a:noFill/>
        </p:spPr>
        <p:txBody>
          <a:bodyPr wrap="none" lIns="119135" tIns="59567" rIns="119135" bIns="59567" rtlCol="0">
            <a:spAutoFit/>
          </a:bodyPr>
          <a:lstStyle/>
          <a:p>
            <a:r>
              <a:rPr lang="en-US" sz="2100" dirty="0">
                <a:latin typeface="Calibri" panose="020F0502020204030204" pitchFamily="34" charset="0"/>
              </a:rPr>
              <a:t>SB412C ARRAY</a:t>
            </a:r>
          </a:p>
        </p:txBody>
      </p:sp>
    </p:spTree>
    <p:extLst>
      <p:ext uri="{BB962C8B-B14F-4D97-AF65-F5344CB8AC3E}">
        <p14:creationId xmlns:p14="http://schemas.microsoft.com/office/powerpoint/2010/main" val="31790516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100" dirty="0"/>
              <a:t>CLEAR VOICE </a:t>
            </a:r>
            <a:br>
              <a:rPr lang="en-US" sz="5100" dirty="0"/>
            </a:br>
            <a:r>
              <a:rPr lang="en-US" sz="5100" dirty="0"/>
              <a:t>SMALL FORMAT SPEAKERS</a:t>
            </a: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5423" t="10679" r="17903" b="15028"/>
          <a:stretch/>
        </p:blipFill>
        <p:spPr>
          <a:xfrm>
            <a:off x="135587" y="3630773"/>
            <a:ext cx="2263158" cy="2662026"/>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9130" t="8837" r="15547" b="11526"/>
          <a:stretch/>
        </p:blipFill>
        <p:spPr>
          <a:xfrm flipH="1">
            <a:off x="10404668" y="3331937"/>
            <a:ext cx="2501841" cy="39687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3390" y="3476626"/>
            <a:ext cx="3417993" cy="344923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6033" y="3504855"/>
            <a:ext cx="4058635" cy="3421008"/>
          </a:xfrm>
          <a:prstGeom prst="rect">
            <a:avLst/>
          </a:prstGeom>
        </p:spPr>
      </p:pic>
      <p:sp>
        <p:nvSpPr>
          <p:cNvPr id="8" name="TextBox 7"/>
          <p:cNvSpPr txBox="1"/>
          <p:nvPr/>
        </p:nvSpPr>
        <p:spPr>
          <a:xfrm>
            <a:off x="3697296" y="7060374"/>
            <a:ext cx="1542430" cy="674295"/>
          </a:xfrm>
          <a:prstGeom prst="rect">
            <a:avLst/>
          </a:prstGeom>
          <a:noFill/>
        </p:spPr>
        <p:txBody>
          <a:bodyPr wrap="square" lIns="119135" tIns="59567" rIns="119135" bIns="59567" rtlCol="0">
            <a:spAutoFit/>
          </a:bodyPr>
          <a:lstStyle/>
          <a:p>
            <a:r>
              <a:rPr lang="en-US" dirty="0">
                <a:latin typeface="Calibri" panose="020F0502020204030204" pitchFamily="34" charset="0"/>
              </a:rPr>
              <a:t>MPS-3</a:t>
            </a:r>
          </a:p>
        </p:txBody>
      </p:sp>
      <p:sp>
        <p:nvSpPr>
          <p:cNvPr id="9" name="TextBox 8"/>
          <p:cNvSpPr txBox="1"/>
          <p:nvPr/>
        </p:nvSpPr>
        <p:spPr>
          <a:xfrm>
            <a:off x="7604134" y="7060374"/>
            <a:ext cx="1542430" cy="674295"/>
          </a:xfrm>
          <a:prstGeom prst="rect">
            <a:avLst/>
          </a:prstGeom>
          <a:noFill/>
        </p:spPr>
        <p:txBody>
          <a:bodyPr wrap="square" lIns="119135" tIns="59567" rIns="119135" bIns="59567" rtlCol="0">
            <a:spAutoFit/>
          </a:bodyPr>
          <a:lstStyle/>
          <a:p>
            <a:r>
              <a:rPr lang="en-US" dirty="0">
                <a:latin typeface="Calibri" panose="020F0502020204030204" pitchFamily="34" charset="0"/>
              </a:rPr>
              <a:t>MPS-2</a:t>
            </a:r>
          </a:p>
        </p:txBody>
      </p:sp>
    </p:spTree>
    <p:extLst>
      <p:ext uri="{BB962C8B-B14F-4D97-AF65-F5344CB8AC3E}">
        <p14:creationId xmlns:p14="http://schemas.microsoft.com/office/powerpoint/2010/main" val="32533726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100" dirty="0">
                <a:solidFill>
                  <a:srgbClr val="000090"/>
                </a:solidFill>
                <a:latin typeface="+mj-lt"/>
              </a:rPr>
              <a:t>CLEAR VOICE – MUSIC CUSTOMERS</a:t>
            </a:r>
          </a:p>
        </p:txBody>
      </p:sp>
      <p:sp>
        <p:nvSpPr>
          <p:cNvPr id="4" name="Content Placeholder 2"/>
          <p:cNvSpPr txBox="1">
            <a:spLocks/>
          </p:cNvSpPr>
          <p:nvPr/>
        </p:nvSpPr>
        <p:spPr>
          <a:xfrm>
            <a:off x="6610774" y="2492587"/>
            <a:ext cx="6184802" cy="5852160"/>
          </a:xfrm>
          <a:prstGeom prst="rect">
            <a:avLst/>
          </a:prstGeom>
        </p:spPr>
        <p:txBody>
          <a:bodyPr vert="horz" lIns="96503" tIns="48251" rIns="96503" bIns="4825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smtClean="0">
                <a:solidFill>
                  <a:srgbClr val="1F497D"/>
                </a:solidFill>
              </a:rPr>
              <a:t>SHOOL CAMPUS</a:t>
            </a:r>
          </a:p>
          <a:p>
            <a:r>
              <a:rPr lang="en-US" sz="3400" dirty="0" smtClean="0">
                <a:solidFill>
                  <a:srgbClr val="1F497D"/>
                </a:solidFill>
              </a:rPr>
              <a:t>PARKING LOTS</a:t>
            </a:r>
          </a:p>
          <a:p>
            <a:r>
              <a:rPr lang="en-US" sz="3400" dirty="0" smtClean="0">
                <a:solidFill>
                  <a:srgbClr val="1F497D"/>
                </a:solidFill>
              </a:rPr>
              <a:t>CRUISE </a:t>
            </a:r>
            <a:r>
              <a:rPr lang="en-US" sz="3400" dirty="0">
                <a:solidFill>
                  <a:srgbClr val="1F497D"/>
                </a:solidFill>
              </a:rPr>
              <a:t>SHIPS</a:t>
            </a:r>
          </a:p>
          <a:p>
            <a:r>
              <a:rPr lang="en-US" sz="3400" dirty="0">
                <a:solidFill>
                  <a:srgbClr val="1F497D"/>
                </a:solidFill>
              </a:rPr>
              <a:t>TOURING COMPANIES</a:t>
            </a:r>
          </a:p>
          <a:p>
            <a:r>
              <a:rPr lang="en-US" sz="3400" dirty="0">
                <a:solidFill>
                  <a:srgbClr val="1F497D"/>
                </a:solidFill>
              </a:rPr>
              <a:t>STAGE AND LIGHTING COMPANIES</a:t>
            </a:r>
          </a:p>
          <a:p>
            <a:r>
              <a:rPr lang="en-US" sz="3400" dirty="0" smtClean="0">
                <a:solidFill>
                  <a:srgbClr val="1F497D"/>
                </a:solidFill>
              </a:rPr>
              <a:t>CONFERENCE HALL</a:t>
            </a:r>
            <a:endParaRPr lang="en-US" sz="3400" dirty="0">
              <a:solidFill>
                <a:srgbClr val="1F497D"/>
              </a:solidFill>
            </a:endParaRPr>
          </a:p>
          <a:p>
            <a:r>
              <a:rPr lang="en-US" sz="3400" dirty="0">
                <a:solidFill>
                  <a:srgbClr val="1F497D"/>
                </a:solidFill>
              </a:rPr>
              <a:t>SHOPPING MALLS</a:t>
            </a:r>
          </a:p>
          <a:p>
            <a:r>
              <a:rPr lang="en-US" sz="3400" dirty="0">
                <a:solidFill>
                  <a:srgbClr val="1F497D"/>
                </a:solidFill>
              </a:rPr>
              <a:t>COFFEE SHOPS</a:t>
            </a:r>
          </a:p>
        </p:txBody>
      </p:sp>
      <p:sp>
        <p:nvSpPr>
          <p:cNvPr id="5" name="Content Placeholder 2"/>
          <p:cNvSpPr txBox="1">
            <a:spLocks/>
          </p:cNvSpPr>
          <p:nvPr/>
        </p:nvSpPr>
        <p:spPr>
          <a:xfrm>
            <a:off x="1607604" y="2508228"/>
            <a:ext cx="5582294" cy="5852160"/>
          </a:xfrm>
          <a:prstGeom prst="rect">
            <a:avLst/>
          </a:prstGeom>
        </p:spPr>
        <p:txBody>
          <a:bodyPr vert="horz" lIns="96503" tIns="48251" rIns="96503" bIns="4825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smtClean="0">
                <a:solidFill>
                  <a:srgbClr val="1F497D"/>
                </a:solidFill>
              </a:rPr>
              <a:t>CONVENTION HALLS</a:t>
            </a:r>
            <a:endParaRPr lang="en-US" sz="3400" dirty="0">
              <a:solidFill>
                <a:srgbClr val="1F497D"/>
              </a:solidFill>
            </a:endParaRPr>
          </a:p>
          <a:p>
            <a:r>
              <a:rPr lang="en-US" sz="3400" dirty="0" smtClean="0">
                <a:solidFill>
                  <a:srgbClr val="1F497D"/>
                </a:solidFill>
              </a:rPr>
              <a:t>HOUSE OF WORSHIP</a:t>
            </a:r>
            <a:endParaRPr lang="en-US" sz="3400" dirty="0">
              <a:solidFill>
                <a:srgbClr val="1F497D"/>
              </a:solidFill>
            </a:endParaRPr>
          </a:p>
          <a:p>
            <a:r>
              <a:rPr lang="en-US" sz="3400" dirty="0" smtClean="0">
                <a:solidFill>
                  <a:srgbClr val="1F497D"/>
                </a:solidFill>
              </a:rPr>
              <a:t>THEATERS</a:t>
            </a:r>
            <a:endParaRPr lang="en-US" sz="3400" dirty="0">
              <a:solidFill>
                <a:srgbClr val="1F497D"/>
              </a:solidFill>
            </a:endParaRPr>
          </a:p>
          <a:p>
            <a:r>
              <a:rPr lang="en-US" sz="3400" dirty="0" smtClean="0">
                <a:solidFill>
                  <a:srgbClr val="1F497D"/>
                </a:solidFill>
              </a:rPr>
              <a:t>CONCERT HALLS</a:t>
            </a:r>
            <a:endParaRPr lang="en-US" sz="3400" dirty="0">
              <a:solidFill>
                <a:srgbClr val="1F497D"/>
              </a:solidFill>
            </a:endParaRPr>
          </a:p>
          <a:p>
            <a:r>
              <a:rPr lang="en-US" sz="3400" dirty="0" smtClean="0">
                <a:solidFill>
                  <a:srgbClr val="1F497D"/>
                </a:solidFill>
              </a:rPr>
              <a:t>WAREHOUSES</a:t>
            </a:r>
            <a:endParaRPr lang="en-US" sz="3400" dirty="0">
              <a:solidFill>
                <a:srgbClr val="1F497D"/>
              </a:solidFill>
            </a:endParaRPr>
          </a:p>
          <a:p>
            <a:r>
              <a:rPr lang="en-US" sz="3400" dirty="0" smtClean="0">
                <a:solidFill>
                  <a:srgbClr val="1F497D"/>
                </a:solidFill>
              </a:rPr>
              <a:t>NIGHT CLUBS</a:t>
            </a:r>
            <a:endParaRPr lang="en-US" sz="3400" dirty="0">
              <a:solidFill>
                <a:srgbClr val="1F497D"/>
              </a:solidFill>
            </a:endParaRPr>
          </a:p>
          <a:p>
            <a:r>
              <a:rPr lang="en-US" sz="3400" dirty="0" smtClean="0">
                <a:solidFill>
                  <a:srgbClr val="1F497D"/>
                </a:solidFill>
              </a:rPr>
              <a:t>CASINO THEATERS</a:t>
            </a:r>
            <a:endParaRPr lang="en-US" sz="3400" dirty="0">
              <a:solidFill>
                <a:srgbClr val="1F497D"/>
              </a:solidFill>
            </a:endParaRPr>
          </a:p>
          <a:p>
            <a:r>
              <a:rPr lang="en-US" sz="3400" dirty="0" smtClean="0">
                <a:solidFill>
                  <a:srgbClr val="1F497D"/>
                </a:solidFill>
              </a:rPr>
              <a:t>RETAIL STORES</a:t>
            </a:r>
            <a:endParaRPr lang="en-US" sz="3400" dirty="0">
              <a:solidFill>
                <a:srgbClr val="1F497D"/>
              </a:solidFill>
            </a:endParaRPr>
          </a:p>
        </p:txBody>
      </p:sp>
    </p:spTree>
    <p:extLst>
      <p:ext uri="{BB962C8B-B14F-4D97-AF65-F5344CB8AC3E}">
        <p14:creationId xmlns:p14="http://schemas.microsoft.com/office/powerpoint/2010/main" val="20869946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867" y="650241"/>
            <a:ext cx="11812693" cy="1269133"/>
          </a:xfrm>
        </p:spPr>
        <p:txBody>
          <a:bodyPr>
            <a:noAutofit/>
          </a:bodyPr>
          <a:lstStyle/>
          <a:p>
            <a:pPr>
              <a:spcBef>
                <a:spcPts val="626"/>
              </a:spcBef>
            </a:pPr>
            <a:r>
              <a:rPr lang="en-US" sz="4600" dirty="0"/>
              <a:t/>
            </a:r>
            <a:br>
              <a:rPr lang="en-US" sz="4600" dirty="0"/>
            </a:br>
            <a:r>
              <a:rPr lang="en-US" sz="5100" dirty="0"/>
              <a:t>Delivering audio excellence to thousands…</a:t>
            </a:r>
            <a:br>
              <a:rPr lang="en-US" sz="5100" dirty="0"/>
            </a:br>
            <a:r>
              <a:rPr lang="en-US" sz="5100" dirty="0"/>
              <a:t>Times Square - New York City</a:t>
            </a:r>
            <a:br>
              <a:rPr lang="en-US" sz="5100" dirty="0"/>
            </a:br>
            <a:endParaRPr lang="en-US" sz="6800"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2600960" y="2354722"/>
            <a:ext cx="7694507" cy="5534433"/>
          </a:xfrm>
          <a:ln w="25400" cmpd="thickThin">
            <a:solidFill>
              <a:schemeClr val="tx2">
                <a:lumMod val="60000"/>
                <a:lumOff val="40000"/>
              </a:schemeClr>
            </a:solidFill>
          </a:ln>
        </p:spPr>
      </p:pic>
      <p:sp>
        <p:nvSpPr>
          <p:cNvPr id="7" name="Slide Number Placeholder 6"/>
          <p:cNvSpPr>
            <a:spLocks noGrp="1"/>
          </p:cNvSpPr>
          <p:nvPr>
            <p:ph type="sldNum" sz="quarter" idx="12"/>
          </p:nvPr>
        </p:nvSpPr>
        <p:spPr/>
        <p:txBody>
          <a:bodyPr/>
          <a:lstStyle/>
          <a:p>
            <a:fld id="{70F85395-2696-4CE2-B96D-B798EA8C4922}" type="slidenum">
              <a:rPr lang="en-US" smtClean="0"/>
              <a:t>15</a:t>
            </a:fld>
            <a:endParaRPr lang="en-US"/>
          </a:p>
        </p:txBody>
      </p:sp>
      <p:sp>
        <p:nvSpPr>
          <p:cNvPr id="5" name="TextBox 4"/>
          <p:cNvSpPr txBox="1"/>
          <p:nvPr/>
        </p:nvSpPr>
        <p:spPr>
          <a:xfrm>
            <a:off x="3359573" y="7849204"/>
            <a:ext cx="7694507" cy="820663"/>
          </a:xfrm>
          <a:prstGeom prst="rect">
            <a:avLst/>
          </a:prstGeom>
          <a:noFill/>
        </p:spPr>
        <p:txBody>
          <a:bodyPr wrap="square" lIns="119135" tIns="59567" rIns="119135" bIns="59567" rtlCol="0">
            <a:spAutoFit/>
          </a:bodyPr>
          <a:lstStyle/>
          <a:p>
            <a:r>
              <a:rPr lang="en-US" sz="4600" dirty="0">
                <a:solidFill>
                  <a:schemeClr val="tx2"/>
                </a:solidFill>
              </a:rPr>
              <a:t>“Broadway on Broadway”</a:t>
            </a:r>
          </a:p>
        </p:txBody>
      </p:sp>
    </p:spTree>
    <p:extLst>
      <p:ext uri="{BB962C8B-B14F-4D97-AF65-F5344CB8AC3E}">
        <p14:creationId xmlns:p14="http://schemas.microsoft.com/office/powerpoint/2010/main" val="882928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108373"/>
            <a:ext cx="11704320" cy="2167467"/>
          </a:xfrm>
        </p:spPr>
        <p:txBody>
          <a:bodyPr>
            <a:noAutofit/>
          </a:bodyPr>
          <a:lstStyle/>
          <a:p>
            <a:r>
              <a:rPr lang="en-US" sz="5100" b="0" dirty="0">
                <a:ln w="10160">
                  <a:solidFill>
                    <a:schemeClr val="accent1"/>
                  </a:solidFill>
                  <a:prstDash val="solid"/>
                </a:ln>
                <a:solidFill>
                  <a:srgbClr val="FFFFFF"/>
                </a:solidFill>
                <a:effectLst>
                  <a:outerShdw blurRad="38100" dist="32000" dir="5400000" algn="tl">
                    <a:srgbClr val="000000">
                      <a:alpha val="30000"/>
                    </a:srgbClr>
                  </a:outerShdw>
                </a:effectLst>
              </a:rPr>
              <a:t>Over 300,000 listeners heard this concert!</a:t>
            </a:r>
            <a:br>
              <a:rPr lang="en-US" sz="5100" b="0" dirty="0">
                <a:ln w="10160">
                  <a:solidFill>
                    <a:schemeClr val="accent1"/>
                  </a:solidFill>
                  <a:prstDash val="solid"/>
                </a:ln>
                <a:solidFill>
                  <a:srgbClr val="FFFFFF"/>
                </a:solidFill>
                <a:effectLst>
                  <a:outerShdw blurRad="38100" dist="32000" dir="5400000" algn="tl">
                    <a:srgbClr val="000000">
                      <a:alpha val="30000"/>
                    </a:srgbClr>
                  </a:outerShdw>
                </a:effectLst>
              </a:rPr>
            </a:br>
            <a:r>
              <a:rPr lang="en-US" sz="5100" b="0" dirty="0">
                <a:ln w="10160">
                  <a:solidFill>
                    <a:schemeClr val="accent1"/>
                  </a:solidFill>
                  <a:prstDash val="solid"/>
                </a:ln>
                <a:solidFill>
                  <a:srgbClr val="FFFFFF"/>
                </a:solidFill>
                <a:effectLst>
                  <a:outerShdw blurRad="38100" dist="32000" dir="5400000" algn="tl">
                    <a:srgbClr val="000000">
                      <a:alpha val="30000"/>
                    </a:srgbClr>
                  </a:outerShdw>
                </a:effectLst>
              </a:rPr>
              <a:t>Broadway - New York City</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1996060" y="2384213"/>
            <a:ext cx="8732901" cy="6394027"/>
          </a:xfrm>
          <a:ln w="25400" cmpd="thickThin">
            <a:solidFill>
              <a:schemeClr val="tx2">
                <a:lumMod val="60000"/>
                <a:lumOff val="40000"/>
              </a:schemeClr>
            </a:solidFill>
          </a:ln>
        </p:spPr>
      </p:pic>
      <p:sp>
        <p:nvSpPr>
          <p:cNvPr id="5" name="Slide Number Placeholder 4"/>
          <p:cNvSpPr>
            <a:spLocks noGrp="1"/>
          </p:cNvSpPr>
          <p:nvPr>
            <p:ph type="sldNum" sz="quarter" idx="12"/>
          </p:nvPr>
        </p:nvSpPr>
        <p:spPr/>
        <p:txBody>
          <a:bodyPr/>
          <a:lstStyle/>
          <a:p>
            <a:fld id="{70F85395-2696-4CE2-B96D-B798EA8C4922}" type="slidenum">
              <a:rPr lang="en-US" smtClean="0"/>
              <a:t>16</a:t>
            </a:fld>
            <a:endParaRPr lang="en-US"/>
          </a:p>
        </p:txBody>
      </p:sp>
    </p:spTree>
    <p:extLst>
      <p:ext uri="{BB962C8B-B14F-4D97-AF65-F5344CB8AC3E}">
        <p14:creationId xmlns:p14="http://schemas.microsoft.com/office/powerpoint/2010/main" val="31116633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039" y="541867"/>
            <a:ext cx="10200238" cy="1269133"/>
          </a:xfrm>
        </p:spPr>
        <p:txBody>
          <a:bodyPr anchor="t">
            <a:normAutofit fontScale="90000"/>
          </a:bodyPr>
          <a:lstStyle/>
          <a:p>
            <a:pPr>
              <a:spcBef>
                <a:spcPts val="626"/>
              </a:spcBef>
            </a:pPr>
            <a:r>
              <a:rPr lang="en-US" dirty="0">
                <a:ln w="12700">
                  <a:solidFill>
                    <a:schemeClr val="tx2">
                      <a:satMod val="155000"/>
                    </a:schemeClr>
                  </a:solidFill>
                  <a:prstDash val="solid"/>
                </a:ln>
                <a:effectLst>
                  <a:outerShdw blurRad="41275" dist="20320" dir="1800000" algn="tl" rotWithShape="0">
                    <a:srgbClr val="000000">
                      <a:alpha val="40000"/>
                    </a:srgbClr>
                  </a:outerShdw>
                </a:effectLst>
                <a:latin typeface="+mj-lt"/>
              </a:rPr>
              <a:t>…outdoors concerts…</a:t>
            </a:r>
            <a:br>
              <a:rPr lang="en-US" dirty="0">
                <a:ln w="12700">
                  <a:solidFill>
                    <a:schemeClr val="tx2">
                      <a:satMod val="155000"/>
                    </a:schemeClr>
                  </a:solidFill>
                  <a:prstDash val="solid"/>
                </a:ln>
                <a:effectLst>
                  <a:outerShdw blurRad="41275" dist="20320" dir="1800000" algn="tl" rotWithShape="0">
                    <a:srgbClr val="000000">
                      <a:alpha val="40000"/>
                    </a:srgbClr>
                  </a:outerShdw>
                </a:effectLst>
                <a:latin typeface="+mj-lt"/>
              </a:rPr>
            </a:br>
            <a:r>
              <a:rPr lang="en-US" dirty="0">
                <a:ln w="12700">
                  <a:solidFill>
                    <a:schemeClr val="tx2">
                      <a:satMod val="155000"/>
                    </a:schemeClr>
                  </a:solidFill>
                  <a:prstDash val="solid"/>
                </a:ln>
                <a:effectLst>
                  <a:outerShdw blurRad="41275" dist="20320" dir="1800000" algn="tl" rotWithShape="0">
                    <a:srgbClr val="000000">
                      <a:alpha val="40000"/>
                    </a:srgbClr>
                  </a:outerShdw>
                </a:effectLst>
                <a:latin typeface="+mj-lt"/>
              </a:rPr>
              <a:t>U.S. Capital – Washington D.C.</a:t>
            </a:r>
          </a:p>
          <a:p>
            <a:endPar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95119" y="2384213"/>
            <a:ext cx="8542215" cy="6394027"/>
          </a:xfrm>
          <a:ln w="25400" cmpd="thickThin">
            <a:solidFill>
              <a:schemeClr val="tx2">
                <a:lumMod val="60000"/>
                <a:lumOff val="40000"/>
              </a:schemeClr>
            </a:solidFill>
          </a:ln>
        </p:spPr>
      </p:pic>
      <p:sp>
        <p:nvSpPr>
          <p:cNvPr id="5" name="Slide Number Placeholder 4"/>
          <p:cNvSpPr>
            <a:spLocks noGrp="1"/>
          </p:cNvSpPr>
          <p:nvPr>
            <p:ph type="sldNum" sz="quarter" idx="12"/>
          </p:nvPr>
        </p:nvSpPr>
        <p:spPr/>
        <p:txBody>
          <a:bodyPr/>
          <a:lstStyle/>
          <a:p>
            <a:fld id="{70F85395-2696-4CE2-B96D-B798EA8C4922}" type="slidenum">
              <a:rPr lang="en-US" smtClean="0"/>
              <a:t>17</a:t>
            </a:fld>
            <a:endParaRPr lang="en-US"/>
          </a:p>
        </p:txBody>
      </p:sp>
    </p:spTree>
    <p:extLst>
      <p:ext uri="{BB962C8B-B14F-4D97-AF65-F5344CB8AC3E}">
        <p14:creationId xmlns:p14="http://schemas.microsoft.com/office/powerpoint/2010/main" val="27315620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9085" y="650241"/>
            <a:ext cx="8566633" cy="1269133"/>
          </a:xfrm>
        </p:spPr>
        <p:txBody>
          <a:bodyPr anchor="t">
            <a:normAutofit fontScale="90000"/>
          </a:bodyPr>
          <a:lstStyle/>
          <a:p>
            <a:pPr>
              <a:spcBef>
                <a:spcPts val="626"/>
              </a:spcBef>
            </a:pPr>
            <a:r>
              <a:rPr lang="en-US" sz="6300" dirty="0"/>
              <a:t>…outdoors concerts…</a:t>
            </a:r>
            <a:br>
              <a:rPr lang="en-US" sz="6300" dirty="0"/>
            </a:br>
            <a:r>
              <a:rPr lang="en-US" sz="6300" dirty="0"/>
              <a:t>Cologne, Germany</a:t>
            </a:r>
          </a:p>
          <a:p>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209752" y="2384213"/>
            <a:ext cx="8735954" cy="6394027"/>
          </a:xfrm>
          <a:ln w="25400" cmpd="thickThin">
            <a:solidFill>
              <a:schemeClr val="tx2">
                <a:lumMod val="60000"/>
                <a:lumOff val="40000"/>
              </a:schemeClr>
            </a:solidFill>
          </a:ln>
        </p:spPr>
      </p:pic>
      <p:sp>
        <p:nvSpPr>
          <p:cNvPr id="3" name="Slide Number Placeholder 2"/>
          <p:cNvSpPr>
            <a:spLocks noGrp="1"/>
          </p:cNvSpPr>
          <p:nvPr>
            <p:ph type="sldNum" sz="quarter" idx="12"/>
          </p:nvPr>
        </p:nvSpPr>
        <p:spPr/>
        <p:txBody>
          <a:bodyPr/>
          <a:lstStyle/>
          <a:p>
            <a:fld id="{70F85395-2696-4CE2-B96D-B798EA8C4922}" type="slidenum">
              <a:rPr lang="en-US" smtClean="0"/>
              <a:t>18</a:t>
            </a:fld>
            <a:endParaRPr lang="en-US"/>
          </a:p>
        </p:txBody>
      </p:sp>
    </p:spTree>
    <p:extLst>
      <p:ext uri="{BB962C8B-B14F-4D97-AF65-F5344CB8AC3E}">
        <p14:creationId xmlns:p14="http://schemas.microsoft.com/office/powerpoint/2010/main" val="19039126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9085" y="758614"/>
            <a:ext cx="8566633" cy="1269133"/>
          </a:xfrm>
        </p:spPr>
        <p:txBody>
          <a:bodyPr anchor="t">
            <a:normAutofit fontScale="90000"/>
          </a:bodyPr>
          <a:lstStyle/>
          <a:p>
            <a:pPr>
              <a:spcBef>
                <a:spcPts val="626"/>
              </a:spcBef>
            </a:pPr>
            <a:r>
              <a:rPr lang="en-US" sz="6300" dirty="0"/>
              <a:t>…winter sports festivals…</a:t>
            </a:r>
            <a:br>
              <a:rPr lang="en-US" sz="6300" dirty="0"/>
            </a:br>
            <a:r>
              <a:rPr lang="en-US" sz="6300" dirty="0" err="1"/>
              <a:t>Flachau</a:t>
            </a:r>
            <a:r>
              <a:rPr lang="en-US" sz="6300" dirty="0"/>
              <a:t>, Austria</a:t>
            </a:r>
          </a:p>
          <a:p>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488" t="8141" r="15879" b="25410"/>
          <a:stretch/>
        </p:blipFill>
        <p:spPr>
          <a:xfrm>
            <a:off x="1117459" y="2275840"/>
            <a:ext cx="10911982" cy="6502400"/>
          </a:xfrm>
          <a:ln w="25400">
            <a:solidFill>
              <a:schemeClr val="tx2">
                <a:lumMod val="60000"/>
                <a:lumOff val="40000"/>
              </a:schemeClr>
            </a:solidFill>
          </a:ln>
        </p:spPr>
      </p:pic>
      <p:sp>
        <p:nvSpPr>
          <p:cNvPr id="6" name="Slide Number Placeholder 5"/>
          <p:cNvSpPr>
            <a:spLocks noGrp="1"/>
          </p:cNvSpPr>
          <p:nvPr>
            <p:ph type="sldNum" sz="quarter" idx="12"/>
          </p:nvPr>
        </p:nvSpPr>
        <p:spPr/>
        <p:txBody>
          <a:bodyPr/>
          <a:lstStyle/>
          <a:p>
            <a:fld id="{70F85395-2696-4CE2-B96D-B798EA8C4922}" type="slidenum">
              <a:rPr lang="en-US" smtClean="0"/>
              <a:t>19</a:t>
            </a:fld>
            <a:endParaRPr lang="en-US"/>
          </a:p>
        </p:txBody>
      </p:sp>
    </p:spTree>
    <p:extLst>
      <p:ext uri="{BB962C8B-B14F-4D97-AF65-F5344CB8AC3E}">
        <p14:creationId xmlns:p14="http://schemas.microsoft.com/office/powerpoint/2010/main" val="26567592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Audio Basics</a:t>
            </a:r>
            <a:endParaRPr lang="en-US" dirty="0"/>
          </a:p>
        </p:txBody>
      </p:sp>
      <p:sp>
        <p:nvSpPr>
          <p:cNvPr id="5" name="Rectangle 4"/>
          <p:cNvSpPr/>
          <p:nvPr/>
        </p:nvSpPr>
        <p:spPr>
          <a:xfrm>
            <a:off x="650240" y="2094888"/>
            <a:ext cx="12088358" cy="6186310"/>
          </a:xfrm>
          <a:prstGeom prst="rect">
            <a:avLst/>
          </a:prstGeom>
        </p:spPr>
        <p:txBody>
          <a:bodyPr wrap="square">
            <a:spAutoFit/>
          </a:bodyPr>
          <a:lstStyle/>
          <a:p>
            <a:pPr marL="571500" indent="-571500" algn="l">
              <a:buFont typeface="Arial"/>
              <a:buChar char="•"/>
            </a:pPr>
            <a:r>
              <a:rPr lang="en-US" b="1" dirty="0">
                <a:solidFill>
                  <a:schemeClr val="bg1"/>
                </a:solidFill>
              </a:rPr>
              <a:t>SOUND LEVELS ARE IDENTIFID IN DECIBLES (dB)</a:t>
            </a:r>
          </a:p>
          <a:p>
            <a:pPr marL="571500" indent="-571500" algn="l">
              <a:buFont typeface="Arial"/>
              <a:buChar char="•"/>
            </a:pPr>
            <a:r>
              <a:rPr lang="en-US" b="1" dirty="0">
                <a:solidFill>
                  <a:schemeClr val="bg1"/>
                </a:solidFill>
              </a:rPr>
              <a:t>SPL (SOUND PRESSURE LEVEL) THE AMOUNT OF AIR PRESSURE CREATED BY SOUND</a:t>
            </a:r>
          </a:p>
          <a:p>
            <a:pPr marL="571500" indent="-571500" algn="l">
              <a:buFont typeface="Arial"/>
              <a:buChar char="•"/>
            </a:pPr>
            <a:r>
              <a:rPr lang="en-US" b="1" dirty="0">
                <a:solidFill>
                  <a:schemeClr val="bg1"/>
                </a:solidFill>
              </a:rPr>
              <a:t>AMBIENT NOISE IS THE DECIBLE LEVELS OF A ROOM OR AREA.</a:t>
            </a:r>
          </a:p>
          <a:p>
            <a:pPr marL="571500" lvl="1" indent="-571500" algn="l">
              <a:buFont typeface="Arial"/>
              <a:buChar char="•"/>
            </a:pPr>
            <a:r>
              <a:rPr lang="en-US" b="1" dirty="0" smtClean="0">
                <a:solidFill>
                  <a:schemeClr val="bg1"/>
                </a:solidFill>
              </a:rPr>
              <a:t>Examples:</a:t>
            </a:r>
          </a:p>
          <a:p>
            <a:pPr lvl="4" indent="0" algn="l"/>
            <a:r>
              <a:rPr lang="en-US" b="1" dirty="0">
                <a:solidFill>
                  <a:schemeClr val="bg1"/>
                </a:solidFill>
              </a:rPr>
              <a:t>	</a:t>
            </a:r>
            <a:r>
              <a:rPr lang="en-US" b="1" dirty="0" smtClean="0">
                <a:solidFill>
                  <a:schemeClr val="bg1"/>
                </a:solidFill>
              </a:rPr>
              <a:t>		Office </a:t>
            </a:r>
            <a:r>
              <a:rPr lang="en-US" b="1" dirty="0">
                <a:solidFill>
                  <a:schemeClr val="bg1"/>
                </a:solidFill>
              </a:rPr>
              <a:t>= 65dB</a:t>
            </a:r>
          </a:p>
          <a:p>
            <a:pPr lvl="1" indent="0" algn="l"/>
            <a:r>
              <a:rPr lang="en-US" b="1" dirty="0" smtClean="0">
                <a:solidFill>
                  <a:schemeClr val="bg1"/>
                </a:solidFill>
              </a:rPr>
              <a:t>			Restaurant </a:t>
            </a:r>
            <a:r>
              <a:rPr lang="en-US" b="1" dirty="0">
                <a:solidFill>
                  <a:schemeClr val="bg1"/>
                </a:solidFill>
              </a:rPr>
              <a:t>= </a:t>
            </a:r>
            <a:r>
              <a:rPr lang="en-US" b="1" dirty="0" smtClean="0">
                <a:solidFill>
                  <a:schemeClr val="bg1"/>
                </a:solidFill>
              </a:rPr>
              <a:t>70dB</a:t>
            </a:r>
          </a:p>
          <a:p>
            <a:pPr lvl="1" indent="0" algn="l"/>
            <a:r>
              <a:rPr lang="en-US" b="1" dirty="0">
                <a:solidFill>
                  <a:schemeClr val="bg1"/>
                </a:solidFill>
              </a:rPr>
              <a:t>	</a:t>
            </a:r>
            <a:r>
              <a:rPr lang="en-US" b="1" dirty="0" smtClean="0">
                <a:solidFill>
                  <a:schemeClr val="bg1"/>
                </a:solidFill>
              </a:rPr>
              <a:t>		Train </a:t>
            </a:r>
            <a:r>
              <a:rPr lang="en-US" b="1" dirty="0">
                <a:solidFill>
                  <a:schemeClr val="bg1"/>
                </a:solidFill>
              </a:rPr>
              <a:t>Platform = </a:t>
            </a:r>
            <a:r>
              <a:rPr lang="en-US" b="1" dirty="0" smtClean="0">
                <a:solidFill>
                  <a:schemeClr val="bg1"/>
                </a:solidFill>
              </a:rPr>
              <a:t>90dB</a:t>
            </a:r>
          </a:p>
          <a:p>
            <a:pPr lvl="1" indent="0" algn="l"/>
            <a:r>
              <a:rPr lang="en-US" b="1" dirty="0">
                <a:solidFill>
                  <a:schemeClr val="bg1"/>
                </a:solidFill>
              </a:rPr>
              <a:t>	</a:t>
            </a:r>
            <a:r>
              <a:rPr lang="en-US" b="1" dirty="0" smtClean="0">
                <a:solidFill>
                  <a:schemeClr val="bg1"/>
                </a:solidFill>
              </a:rPr>
              <a:t>		</a:t>
            </a:r>
            <a:r>
              <a:rPr lang="en-US" b="1" dirty="0" smtClean="0">
                <a:solidFill>
                  <a:srgbClr val="FFFF00"/>
                </a:solidFill>
              </a:rPr>
              <a:t>Construction </a:t>
            </a:r>
            <a:r>
              <a:rPr lang="en-US" b="1" dirty="0">
                <a:solidFill>
                  <a:srgbClr val="FFFF00"/>
                </a:solidFill>
              </a:rPr>
              <a:t>Site </a:t>
            </a:r>
            <a:r>
              <a:rPr lang="en-US" b="1" dirty="0">
                <a:solidFill>
                  <a:schemeClr val="bg1"/>
                </a:solidFill>
              </a:rPr>
              <a:t>= </a:t>
            </a:r>
            <a:r>
              <a:rPr lang="en-US" b="1" dirty="0" smtClean="0">
                <a:solidFill>
                  <a:schemeClr val="bg1"/>
                </a:solidFill>
              </a:rPr>
              <a:t>95dB</a:t>
            </a:r>
          </a:p>
          <a:p>
            <a:pPr lvl="1" indent="0" algn="l"/>
            <a:r>
              <a:rPr lang="en-US" b="1" dirty="0">
                <a:solidFill>
                  <a:schemeClr val="bg1"/>
                </a:solidFill>
              </a:rPr>
              <a:t>	</a:t>
            </a:r>
            <a:r>
              <a:rPr lang="en-US" b="1" dirty="0" smtClean="0">
                <a:solidFill>
                  <a:schemeClr val="bg1"/>
                </a:solidFill>
              </a:rPr>
              <a:t>		ISC </a:t>
            </a:r>
            <a:r>
              <a:rPr lang="en-US" b="1" dirty="0">
                <a:solidFill>
                  <a:schemeClr val="bg1"/>
                </a:solidFill>
              </a:rPr>
              <a:t>Trade Show Floor = 94dB</a:t>
            </a:r>
          </a:p>
        </p:txBody>
      </p:sp>
    </p:spTree>
    <p:extLst>
      <p:ext uri="{BB962C8B-B14F-4D97-AF65-F5344CB8AC3E}">
        <p14:creationId xmlns:p14="http://schemas.microsoft.com/office/powerpoint/2010/main" val="24885818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47" y="541867"/>
            <a:ext cx="12155620" cy="1269133"/>
          </a:xfrm>
        </p:spPr>
        <p:txBody>
          <a:bodyPr anchor="t">
            <a:normAutofit fontScale="90000"/>
          </a:bodyPr>
          <a:lstStyle/>
          <a:p>
            <a:pPr>
              <a:spcBef>
                <a:spcPts val="626"/>
              </a:spcBef>
            </a:pPr>
            <a:r>
              <a:rPr lang="en-US" sz="7000" dirty="0"/>
              <a:t>…indoor arenas…</a:t>
            </a:r>
            <a:br>
              <a:rPr lang="en-US" sz="7000" dirty="0"/>
            </a:br>
            <a:r>
              <a:rPr lang="en-US" sz="7000" dirty="0"/>
              <a:t>Sacramento Kings, California</a:t>
            </a:r>
          </a:p>
          <a:p>
            <a:endParaRPr lang="en-US" dirty="0"/>
          </a:p>
        </p:txBody>
      </p:sp>
      <p:sp>
        <p:nvSpPr>
          <p:cNvPr id="7" name="Slide Number Placeholder 6"/>
          <p:cNvSpPr>
            <a:spLocks noGrp="1"/>
          </p:cNvSpPr>
          <p:nvPr>
            <p:ph type="sldNum" sz="quarter" idx="12"/>
          </p:nvPr>
        </p:nvSpPr>
        <p:spPr/>
        <p:txBody>
          <a:bodyPr/>
          <a:lstStyle/>
          <a:p>
            <a:fld id="{70F85395-2696-4CE2-B96D-B798EA8C4922}" type="slidenum">
              <a:rPr lang="en-US" smtClean="0"/>
              <a:t>20</a:t>
            </a:fld>
            <a:endParaRPr lang="en-US"/>
          </a:p>
        </p:txBody>
      </p:sp>
      <p:pic>
        <p:nvPicPr>
          <p:cNvPr id="3" name="Picture 2"/>
          <p:cNvPicPr>
            <a:picLocks noChangeAspect="1"/>
          </p:cNvPicPr>
          <p:nvPr/>
        </p:nvPicPr>
        <p:blipFill>
          <a:blip r:embed="rId2"/>
          <a:stretch>
            <a:fillRect/>
          </a:stretch>
        </p:blipFill>
        <p:spPr>
          <a:xfrm>
            <a:off x="0" y="2384213"/>
            <a:ext cx="9320107" cy="5215487"/>
          </a:xfrm>
          <a:prstGeom prst="rect">
            <a:avLst/>
          </a:prstGeom>
        </p:spPr>
      </p:pic>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0214" r="12038" b="16986"/>
          <a:stretch/>
        </p:blipFill>
        <p:spPr>
          <a:xfrm>
            <a:off x="7634413" y="4044055"/>
            <a:ext cx="5336538" cy="4877379"/>
          </a:xfrm>
          <a:ln w="25400">
            <a:solidFill>
              <a:schemeClr val="tx2">
                <a:lumMod val="60000"/>
                <a:lumOff val="40000"/>
              </a:schemeClr>
            </a:solidFill>
          </a:ln>
        </p:spPr>
      </p:pic>
    </p:spTree>
    <p:extLst>
      <p:ext uri="{BB962C8B-B14F-4D97-AF65-F5344CB8AC3E}">
        <p14:creationId xmlns:p14="http://schemas.microsoft.com/office/powerpoint/2010/main" val="9986209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9085" y="650241"/>
            <a:ext cx="8566633" cy="1269133"/>
          </a:xfrm>
        </p:spPr>
        <p:txBody>
          <a:bodyPr anchor="t">
            <a:normAutofit fontScale="90000"/>
          </a:bodyPr>
          <a:lstStyle/>
          <a:p>
            <a:pPr>
              <a:spcBef>
                <a:spcPts val="626"/>
              </a:spcBef>
            </a:pPr>
            <a:r>
              <a:rPr lang="en-US" sz="7000" dirty="0"/>
              <a:t>…sports stadiums…</a:t>
            </a:r>
            <a:br>
              <a:rPr lang="en-US" sz="7000" dirty="0"/>
            </a:br>
            <a:r>
              <a:rPr lang="en-US" sz="7000" dirty="0"/>
              <a:t>Kedah, Malaysia</a:t>
            </a:r>
          </a:p>
          <a:p>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2244" r="3550"/>
          <a:stretch/>
        </p:blipFill>
        <p:spPr>
          <a:xfrm>
            <a:off x="1110590" y="2350162"/>
            <a:ext cx="10810478" cy="6536451"/>
          </a:xfrm>
          <a:ln w="25400">
            <a:solidFill>
              <a:schemeClr val="tx2">
                <a:lumMod val="60000"/>
                <a:lumOff val="40000"/>
              </a:schemeClr>
            </a:solidFill>
          </a:ln>
        </p:spPr>
      </p:pic>
      <p:sp>
        <p:nvSpPr>
          <p:cNvPr id="3" name="Slide Number Placeholder 2"/>
          <p:cNvSpPr>
            <a:spLocks noGrp="1"/>
          </p:cNvSpPr>
          <p:nvPr>
            <p:ph type="sldNum" sz="quarter" idx="12"/>
          </p:nvPr>
        </p:nvSpPr>
        <p:spPr/>
        <p:txBody>
          <a:bodyPr/>
          <a:lstStyle/>
          <a:p>
            <a:fld id="{70F85395-2696-4CE2-B96D-B798EA8C4922}" type="slidenum">
              <a:rPr lang="en-US" smtClean="0"/>
              <a:t>21</a:t>
            </a:fld>
            <a:endParaRPr lang="en-US"/>
          </a:p>
        </p:txBody>
      </p:sp>
    </p:spTree>
    <p:extLst>
      <p:ext uri="{BB962C8B-B14F-4D97-AF65-F5344CB8AC3E}">
        <p14:creationId xmlns:p14="http://schemas.microsoft.com/office/powerpoint/2010/main" val="17753080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705550" y="1033229"/>
            <a:ext cx="12074986" cy="1625600"/>
          </a:xfrm>
        </p:spPr>
        <p:txBody>
          <a:bodyPr anchor="t">
            <a:normAutofit/>
          </a:bodyPr>
          <a:lstStyle/>
          <a:p>
            <a:pPr>
              <a:spcBef>
                <a:spcPts val="626"/>
              </a:spcBef>
            </a:pPr>
            <a:r>
              <a:rPr lang="en-US" sz="8500" dirty="0"/>
              <a:t>…sports stadiums…</a:t>
            </a:r>
            <a:br>
              <a:rPr lang="en-US" sz="8500" dirty="0"/>
            </a:br>
            <a:r>
              <a:rPr lang="en-US" sz="8500" dirty="0"/>
              <a:t>Kedah, Malaysia</a:t>
            </a:r>
          </a:p>
          <a:p>
            <a:endParaRPr lang="en-US" dirty="0"/>
          </a:p>
        </p:txBody>
      </p:sp>
      <p:sp>
        <p:nvSpPr>
          <p:cNvPr id="4" name="Slide Number Placeholder 3"/>
          <p:cNvSpPr>
            <a:spLocks noGrp="1"/>
          </p:cNvSpPr>
          <p:nvPr>
            <p:ph type="sldNum" sz="quarter" idx="12"/>
          </p:nvPr>
        </p:nvSpPr>
        <p:spPr/>
        <p:txBody>
          <a:bodyPr/>
          <a:lstStyle/>
          <a:p>
            <a:fld id="{70F85395-2696-4CE2-B96D-B798EA8C4922}" type="slidenum">
              <a:rPr lang="en-US" smtClean="0"/>
              <a:t>22</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181" t="14408" r="3058" b="4806"/>
          <a:stretch/>
        </p:blipFill>
        <p:spPr>
          <a:xfrm>
            <a:off x="7152640" y="2482507"/>
            <a:ext cx="2492587" cy="283822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840" y="2435320"/>
            <a:ext cx="3927982" cy="287497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6926" y="5394947"/>
            <a:ext cx="4326353" cy="316654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3435" y="5418668"/>
            <a:ext cx="4295764" cy="3144159"/>
          </a:xfrm>
          <a:prstGeom prst="rect">
            <a:avLst/>
          </a:prstGeom>
        </p:spPr>
      </p:pic>
    </p:spTree>
    <p:extLst>
      <p:ext uri="{BB962C8B-B14F-4D97-AF65-F5344CB8AC3E}">
        <p14:creationId xmlns:p14="http://schemas.microsoft.com/office/powerpoint/2010/main" val="21022422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28087" y="758614"/>
            <a:ext cx="11326473" cy="1269133"/>
          </a:xfrm>
        </p:spPr>
        <p:txBody>
          <a:bodyPr anchor="t">
            <a:normAutofit fontScale="90000"/>
          </a:bodyPr>
          <a:lstStyle/>
          <a:p>
            <a:pPr>
              <a:spcBef>
                <a:spcPts val="626"/>
              </a:spcBef>
            </a:pPr>
            <a:r>
              <a:rPr lang="en-US" sz="8500" dirty="0"/>
              <a:t>…sports stadiums…</a:t>
            </a:r>
            <a:br>
              <a:rPr lang="en-US" sz="8500" dirty="0"/>
            </a:br>
            <a:r>
              <a:rPr lang="en-US" sz="8500" dirty="0"/>
              <a:t>Maui Hawaii</a:t>
            </a:r>
          </a:p>
          <a:p>
            <a:endParaRPr lang="en-US" dirty="0"/>
          </a:p>
        </p:txBody>
      </p:sp>
      <p:sp>
        <p:nvSpPr>
          <p:cNvPr id="4" name="Slide Number Placeholder 3"/>
          <p:cNvSpPr>
            <a:spLocks noGrp="1"/>
          </p:cNvSpPr>
          <p:nvPr>
            <p:ph type="sldNum" sz="quarter" idx="12"/>
          </p:nvPr>
        </p:nvSpPr>
        <p:spPr/>
        <p:txBody>
          <a:bodyPr/>
          <a:lstStyle/>
          <a:p>
            <a:fld id="{70F85395-2696-4CE2-B96D-B798EA8C4922}" type="slidenum">
              <a:rPr lang="en-US" smtClean="0"/>
              <a:t>23</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4868" r="2230" b="13768"/>
          <a:stretch/>
        </p:blipFill>
        <p:spPr>
          <a:xfrm>
            <a:off x="2876592" y="2492588"/>
            <a:ext cx="4243486" cy="2267076"/>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020" t="8287"/>
          <a:stretch/>
        </p:blipFill>
        <p:spPr>
          <a:xfrm>
            <a:off x="7343277" y="2447494"/>
            <a:ext cx="3819176" cy="500950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6081" y="4979859"/>
            <a:ext cx="3011150" cy="3918084"/>
          </a:xfrm>
          <a:prstGeom prst="rect">
            <a:avLst/>
          </a:prstGeom>
        </p:spPr>
      </p:pic>
    </p:spTree>
    <p:extLst>
      <p:ext uri="{BB962C8B-B14F-4D97-AF65-F5344CB8AC3E}">
        <p14:creationId xmlns:p14="http://schemas.microsoft.com/office/powerpoint/2010/main" val="34649129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480" y="342674"/>
            <a:ext cx="10512213" cy="1685073"/>
          </a:xfrm>
        </p:spPr>
        <p:txBody>
          <a:bodyPr anchor="t">
            <a:normAutofit fontScale="90000"/>
          </a:bodyPr>
          <a:lstStyle/>
          <a:p>
            <a:pPr>
              <a:spcBef>
                <a:spcPts val="626"/>
              </a:spcBef>
            </a:pPr>
            <a:r>
              <a:rPr lang="en-US" dirty="0"/>
              <a:t>…churches of every size…</a:t>
            </a:r>
            <a:br>
              <a:rPr lang="en-US" dirty="0"/>
            </a:br>
            <a:r>
              <a:rPr lang="en-US" dirty="0"/>
              <a:t>5,000 seats – Memphis, Tennessee</a:t>
            </a:r>
          </a:p>
          <a:p>
            <a:endParaRPr lang="en-US" dirty="0"/>
          </a:p>
        </p:txBody>
      </p:sp>
      <p:pic>
        <p:nvPicPr>
          <p:cNvPr id="5" name="Content Placeholder 4"/>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 r="10610" b="10929"/>
          <a:stretch/>
        </p:blipFill>
        <p:spPr>
          <a:xfrm>
            <a:off x="1359456" y="2453308"/>
            <a:ext cx="9802999" cy="6324932"/>
          </a:xfrm>
          <a:ln w="25400">
            <a:solidFill>
              <a:schemeClr val="tx2">
                <a:lumMod val="60000"/>
                <a:lumOff val="40000"/>
              </a:schemeClr>
            </a:solidFill>
          </a:ln>
        </p:spPr>
      </p:pic>
      <p:sp>
        <p:nvSpPr>
          <p:cNvPr id="3" name="Slide Number Placeholder 2"/>
          <p:cNvSpPr>
            <a:spLocks noGrp="1"/>
          </p:cNvSpPr>
          <p:nvPr>
            <p:ph type="sldNum" sz="quarter" idx="12"/>
          </p:nvPr>
        </p:nvSpPr>
        <p:spPr/>
        <p:txBody>
          <a:bodyPr/>
          <a:lstStyle/>
          <a:p>
            <a:fld id="{70F85395-2696-4CE2-B96D-B798EA8C4922}" type="slidenum">
              <a:rPr lang="en-US" smtClean="0"/>
              <a:t>24</a:t>
            </a:fld>
            <a:endParaRPr lang="en-US"/>
          </a:p>
        </p:txBody>
      </p:sp>
    </p:spTree>
    <p:extLst>
      <p:ext uri="{BB962C8B-B14F-4D97-AF65-F5344CB8AC3E}">
        <p14:creationId xmlns:p14="http://schemas.microsoft.com/office/powerpoint/2010/main" val="22954029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9085" y="650241"/>
            <a:ext cx="10027102" cy="1269133"/>
          </a:xfrm>
        </p:spPr>
        <p:txBody>
          <a:bodyPr anchor="t">
            <a:normAutofit fontScale="90000"/>
          </a:bodyPr>
          <a:lstStyle/>
          <a:p>
            <a:pPr>
              <a:spcBef>
                <a:spcPts val="626"/>
              </a:spcBef>
            </a:pPr>
            <a:r>
              <a:rPr lang="en-US" sz="6300" dirty="0"/>
              <a:t>…churches of every size…</a:t>
            </a:r>
            <a:br>
              <a:rPr lang="en-US" sz="6300" dirty="0"/>
            </a:br>
            <a:r>
              <a:rPr lang="en-US" sz="6300" dirty="0"/>
              <a:t>2,800 seats - Indianapolis, Indiana</a:t>
            </a:r>
          </a:p>
          <a:p>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6098" y="2336762"/>
            <a:ext cx="9687982" cy="6441478"/>
          </a:xfrm>
          <a:ln w="25400">
            <a:solidFill>
              <a:schemeClr val="tx2">
                <a:lumMod val="60000"/>
                <a:lumOff val="40000"/>
              </a:schemeClr>
            </a:solidFill>
          </a:ln>
        </p:spPr>
      </p:pic>
      <p:sp>
        <p:nvSpPr>
          <p:cNvPr id="3" name="Slide Number Placeholder 2"/>
          <p:cNvSpPr>
            <a:spLocks noGrp="1"/>
          </p:cNvSpPr>
          <p:nvPr>
            <p:ph type="sldNum" sz="quarter" idx="12"/>
          </p:nvPr>
        </p:nvSpPr>
        <p:spPr/>
        <p:txBody>
          <a:bodyPr/>
          <a:lstStyle/>
          <a:p>
            <a:fld id="{70F85395-2696-4CE2-B96D-B798EA8C4922}" type="slidenum">
              <a:rPr lang="en-US" smtClean="0"/>
              <a:t>25</a:t>
            </a:fld>
            <a:endParaRPr lang="en-US"/>
          </a:p>
        </p:txBody>
      </p:sp>
    </p:spTree>
    <p:extLst>
      <p:ext uri="{BB962C8B-B14F-4D97-AF65-F5344CB8AC3E}">
        <p14:creationId xmlns:p14="http://schemas.microsoft.com/office/powerpoint/2010/main" val="1822313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987" y="758614"/>
            <a:ext cx="11704320" cy="1269133"/>
          </a:xfrm>
        </p:spPr>
        <p:txBody>
          <a:bodyPr anchor="t">
            <a:normAutofit fontScale="90000"/>
          </a:bodyPr>
          <a:lstStyle/>
          <a:p>
            <a:pPr>
              <a:spcBef>
                <a:spcPts val="626"/>
              </a:spcBef>
            </a:pPr>
            <a:r>
              <a:rPr lang="en-US" sz="6300" dirty="0"/>
              <a:t>…churches of every size…</a:t>
            </a:r>
            <a:br>
              <a:rPr lang="en-US" sz="6300" dirty="0"/>
            </a:br>
            <a:r>
              <a:rPr lang="en-US" sz="6300" dirty="0"/>
              <a:t>1,000 seats - Denver, Colorado</a:t>
            </a:r>
          </a:p>
          <a:p>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2209749" y="2384213"/>
            <a:ext cx="8735959" cy="6394027"/>
          </a:xfrm>
          <a:ln w="25400">
            <a:solidFill>
              <a:schemeClr val="tx2">
                <a:lumMod val="60000"/>
                <a:lumOff val="40000"/>
              </a:schemeClr>
            </a:solidFill>
          </a:ln>
        </p:spPr>
      </p:pic>
      <p:sp>
        <p:nvSpPr>
          <p:cNvPr id="3" name="Slide Number Placeholder 2"/>
          <p:cNvSpPr>
            <a:spLocks noGrp="1"/>
          </p:cNvSpPr>
          <p:nvPr>
            <p:ph type="sldNum" sz="quarter" idx="12"/>
          </p:nvPr>
        </p:nvSpPr>
        <p:spPr/>
        <p:txBody>
          <a:bodyPr/>
          <a:lstStyle/>
          <a:p>
            <a:fld id="{70F85395-2696-4CE2-B96D-B798EA8C4922}" type="slidenum">
              <a:rPr lang="en-US" smtClean="0"/>
              <a:t>26</a:t>
            </a:fld>
            <a:endParaRPr lang="en-US"/>
          </a:p>
        </p:txBody>
      </p:sp>
    </p:spTree>
    <p:extLst>
      <p:ext uri="{BB962C8B-B14F-4D97-AF65-F5344CB8AC3E}">
        <p14:creationId xmlns:p14="http://schemas.microsoft.com/office/powerpoint/2010/main" val="11738173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480" y="433494"/>
            <a:ext cx="10945707" cy="1269133"/>
          </a:xfrm>
        </p:spPr>
        <p:txBody>
          <a:bodyPr anchor="t">
            <a:normAutofit fontScale="90000"/>
          </a:bodyPr>
          <a:lstStyle/>
          <a:p>
            <a:pPr>
              <a:spcBef>
                <a:spcPts val="626"/>
              </a:spcBef>
            </a:pPr>
            <a:r>
              <a:rPr lang="en-US" sz="7000" dirty="0"/>
              <a:t>…churches of every size…</a:t>
            </a:r>
            <a:br>
              <a:rPr lang="en-US" sz="7000" dirty="0"/>
            </a:br>
            <a:r>
              <a:rPr lang="en-US" sz="7000" dirty="0"/>
              <a:t>700 seats - Maui, Hawaii</a:t>
            </a:r>
          </a:p>
          <a:p>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164" r="-1" b="13538"/>
          <a:stretch/>
        </p:blipFill>
        <p:spPr>
          <a:xfrm>
            <a:off x="1587940" y="2275841"/>
            <a:ext cx="10008007" cy="6502400"/>
          </a:xfrm>
          <a:ln w="25400">
            <a:solidFill>
              <a:schemeClr val="tx2">
                <a:lumMod val="60000"/>
                <a:lumOff val="40000"/>
              </a:schemeClr>
            </a:solidFill>
          </a:ln>
        </p:spPr>
      </p:pic>
      <p:sp>
        <p:nvSpPr>
          <p:cNvPr id="3" name="Slide Number Placeholder 2"/>
          <p:cNvSpPr>
            <a:spLocks noGrp="1"/>
          </p:cNvSpPr>
          <p:nvPr>
            <p:ph type="sldNum" sz="quarter" idx="12"/>
          </p:nvPr>
        </p:nvSpPr>
        <p:spPr/>
        <p:txBody>
          <a:bodyPr/>
          <a:lstStyle/>
          <a:p>
            <a:fld id="{70F85395-2696-4CE2-B96D-B798EA8C4922}" type="slidenum">
              <a:rPr lang="en-US" smtClean="0"/>
              <a:t>27</a:t>
            </a:fld>
            <a:endParaRPr lang="en-US"/>
          </a:p>
        </p:txBody>
      </p:sp>
    </p:spTree>
    <p:extLst>
      <p:ext uri="{BB962C8B-B14F-4D97-AF65-F5344CB8AC3E}">
        <p14:creationId xmlns:p14="http://schemas.microsoft.com/office/powerpoint/2010/main" val="12232124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107" y="650241"/>
            <a:ext cx="11270827" cy="1269133"/>
          </a:xfrm>
        </p:spPr>
        <p:txBody>
          <a:bodyPr anchor="t">
            <a:normAutofit fontScale="90000"/>
          </a:bodyPr>
          <a:lstStyle/>
          <a:p>
            <a:pPr>
              <a:spcBef>
                <a:spcPts val="626"/>
              </a:spcBef>
            </a:pPr>
            <a:r>
              <a:rPr lang="en-US" dirty="0"/>
              <a:t>…churches of every size…</a:t>
            </a:r>
            <a:br>
              <a:rPr lang="en-US" dirty="0"/>
            </a:br>
            <a:r>
              <a:rPr lang="en-US" dirty="0"/>
              <a:t>400 seats – Highlands Ranch, Colorado</a:t>
            </a:r>
          </a:p>
          <a:p>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295" r="2259" b="4431"/>
          <a:stretch/>
        </p:blipFill>
        <p:spPr>
          <a:xfrm>
            <a:off x="1625601" y="2384213"/>
            <a:ext cx="10208183" cy="6394027"/>
          </a:xfrm>
          <a:ln w="25400">
            <a:solidFill>
              <a:schemeClr val="tx2">
                <a:lumMod val="60000"/>
                <a:lumOff val="40000"/>
              </a:schemeClr>
            </a:solidFill>
          </a:ln>
        </p:spPr>
      </p:pic>
      <p:sp>
        <p:nvSpPr>
          <p:cNvPr id="4" name="Slide Number Placeholder 3"/>
          <p:cNvSpPr>
            <a:spLocks noGrp="1"/>
          </p:cNvSpPr>
          <p:nvPr>
            <p:ph type="sldNum" sz="quarter" idx="12"/>
          </p:nvPr>
        </p:nvSpPr>
        <p:spPr/>
        <p:txBody>
          <a:bodyPr/>
          <a:lstStyle/>
          <a:p>
            <a:fld id="{70F85395-2696-4CE2-B96D-B798EA8C4922}" type="slidenum">
              <a:rPr lang="en-US" smtClean="0"/>
              <a:t>28</a:t>
            </a:fld>
            <a:endParaRPr lang="en-US"/>
          </a:p>
        </p:txBody>
      </p:sp>
    </p:spTree>
    <p:extLst>
      <p:ext uri="{BB962C8B-B14F-4D97-AF65-F5344CB8AC3E}">
        <p14:creationId xmlns:p14="http://schemas.microsoft.com/office/powerpoint/2010/main" val="28474861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shutterstock_192412034-2.jpg"/>
          <p:cNvPicPr/>
          <p:nvPr/>
        </p:nvPicPr>
        <p:blipFill>
          <a:blip r:embed="rId2">
            <a:extLst/>
          </a:blip>
          <a:stretch>
            <a:fillRect/>
          </a:stretch>
        </p:blipFill>
        <p:spPr>
          <a:xfrm>
            <a:off x="-53772" y="-1"/>
            <a:ext cx="13058573" cy="4917118"/>
          </a:xfrm>
          <a:prstGeom prst="rect">
            <a:avLst/>
          </a:prstGeom>
          <a:ln w="12700">
            <a:miter lim="400000"/>
          </a:ln>
          <a:effectLst>
            <a:reflection stA="50000" endPos="40000" dir="5400000" sy="-100000" algn="bl" rotWithShape="0"/>
          </a:effectLst>
        </p:spPr>
      </p:pic>
      <p:sp>
        <p:nvSpPr>
          <p:cNvPr id="52" name="Shape 52"/>
          <p:cNvSpPr/>
          <p:nvPr/>
        </p:nvSpPr>
        <p:spPr>
          <a:xfrm>
            <a:off x="-1" y="6453616"/>
            <a:ext cx="13004801" cy="159530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defRPr sz="1800"/>
            </a:pPr>
            <a:r>
              <a:rPr sz="5000">
                <a:latin typeface="Arial"/>
                <a:ea typeface="Arial"/>
                <a:cs typeface="Arial"/>
                <a:sym typeface="Arial"/>
              </a:rPr>
              <a:t>Innovators in Security Access</a:t>
            </a:r>
            <a:br>
              <a:rPr sz="5000">
                <a:latin typeface="Arial"/>
                <a:ea typeface="Arial"/>
                <a:cs typeface="Arial"/>
                <a:sym typeface="Arial"/>
              </a:rPr>
            </a:br>
            <a:r>
              <a:rPr sz="5000">
                <a:latin typeface="Arial"/>
                <a:ea typeface="Arial"/>
                <a:cs typeface="Arial"/>
                <a:sym typeface="Arial"/>
              </a:rPr>
              <a:t>Systems Design</a:t>
            </a:r>
          </a:p>
        </p:txBody>
      </p:sp>
      <p:pic>
        <p:nvPicPr>
          <p:cNvPr id="53" name="PCSC_logo_blue.png"/>
          <p:cNvPicPr/>
          <p:nvPr/>
        </p:nvPicPr>
        <p:blipFill>
          <a:blip r:embed="rId3">
            <a:extLst/>
          </a:blip>
          <a:stretch>
            <a:fillRect/>
          </a:stretch>
        </p:blipFill>
        <p:spPr>
          <a:xfrm>
            <a:off x="10946110" y="8702575"/>
            <a:ext cx="1778001" cy="762001"/>
          </a:xfrm>
          <a:prstGeom prst="rect">
            <a:avLst/>
          </a:prstGeom>
          <a:ln w="12700">
            <a:miter lim="400000"/>
          </a:ln>
        </p:spPr>
      </p:pic>
      <p:pic>
        <p:nvPicPr>
          <p:cNvPr id="5" name="34years_PCSC.jpg"/>
          <p:cNvPicPr/>
          <p:nvPr/>
        </p:nvPicPr>
        <p:blipFill>
          <a:blip r:embed="rId4">
            <a:extLst/>
          </a:blip>
          <a:stretch>
            <a:fillRect/>
          </a:stretch>
        </p:blipFill>
        <p:spPr>
          <a:xfrm>
            <a:off x="0" y="8498380"/>
            <a:ext cx="781509" cy="1274757"/>
          </a:xfrm>
          <a:prstGeom prst="rect">
            <a:avLst/>
          </a:prstGeom>
          <a:ln w="12700">
            <a:miter lim="400000"/>
          </a:ln>
          <a:effectLst>
            <a:outerShdw blurRad="762000" dist="12700" rotWithShape="0">
              <a:srgbClr val="000000"/>
            </a:outerShdw>
            <a:reflection stA="45083" endPos="40000" dir="5400000" sy="-100000" algn="bl" rotWithShape="0"/>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iterate>
                                    <p:tmAbs val="0"/>
                                  </p:iterate>
                                  <p:childTnLst>
                                    <p:set>
                                      <p:cBhvr>
                                        <p:cTn id="6" fill="hold"/>
                                        <p:tgtEl>
                                          <p:spTgt spid="51"/>
                                        </p:tgtEl>
                                        <p:attrNameLst>
                                          <p:attrName>style.visibility</p:attrName>
                                        </p:attrNameLst>
                                      </p:cBhvr>
                                      <p:to>
                                        <p:strVal val="visible"/>
                                      </p:to>
                                    </p:set>
                                    <p:animEffect transition="in" filter="fade">
                                      <p:cBhvr>
                                        <p:cTn id="7" dur="1000"/>
                                        <p:tgtEl>
                                          <p:spTgt spid="51"/>
                                        </p:tgtEl>
                                      </p:cBhvr>
                                    </p:animEffect>
                                  </p:childTnLst>
                                </p:cTn>
                              </p:par>
                            </p:childTnLst>
                          </p:cTn>
                        </p:par>
                        <p:par>
                          <p:cTn id="8" fill="hold">
                            <p:stCondLst>
                              <p:cond delay="1000"/>
                            </p:stCondLst>
                            <p:childTnLst>
                              <p:par>
                                <p:cTn id="9" presetID="2" presetClass="entr" presetSubtype="8" fill="hold" grpId="2" nodeType="afterEffect">
                                  <p:stCondLst>
                                    <p:cond delay="0"/>
                                  </p:stCondLst>
                                  <p:iterate type="lt">
                                    <p:tmAbs val="0"/>
                                  </p:iterate>
                                  <p:childTnLst>
                                    <p:set>
                                      <p:cBhvr>
                                        <p:cTn id="10" fill="hold"/>
                                        <p:tgtEl>
                                          <p:spTgt spid="52"/>
                                        </p:tgtEl>
                                        <p:attrNameLst>
                                          <p:attrName>style.visibility</p:attrName>
                                        </p:attrNameLst>
                                      </p:cBhvr>
                                      <p:to>
                                        <p:strVal val="visible"/>
                                      </p:to>
                                    </p:set>
                                    <p:anim calcmode="lin" valueType="num">
                                      <p:cBhvr>
                                        <p:cTn id="11" dur="1000" fill="hold"/>
                                        <p:tgtEl>
                                          <p:spTgt spid="52"/>
                                        </p:tgtEl>
                                        <p:attrNameLst>
                                          <p:attrName>ppt_x</p:attrName>
                                        </p:attrNameLst>
                                      </p:cBhvr>
                                      <p:tavLst>
                                        <p:tav tm="0">
                                          <p:val>
                                            <p:strVal val="0-#ppt_w/2"/>
                                          </p:val>
                                        </p:tav>
                                        <p:tav tm="100000">
                                          <p:val>
                                            <p:strVal val="#ppt_x"/>
                                          </p:val>
                                        </p:tav>
                                      </p:tavLst>
                                    </p:anim>
                                    <p:anim calcmode="lin" valueType="num">
                                      <p:cBhvr>
                                        <p:cTn id="12" dur="1000" fill="hold"/>
                                        <p:tgtEl>
                                          <p:spTgt spid="5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9" presetClass="exit" presetSubtype="0" fill="hold" grpId="3" nodeType="afterEffect">
                                  <p:stCondLst>
                                    <p:cond delay="1000"/>
                                  </p:stCondLst>
                                  <p:iterate>
                                    <p:tmAbs val="0"/>
                                  </p:iterate>
                                  <p:childTnLst>
                                    <p:animEffect transition="out" filter="dissolve">
                                      <p:cBhvr>
                                        <p:cTn id="15" dur="1000" fill="hold"/>
                                        <p:tgtEl>
                                          <p:spTgt spid="52"/>
                                        </p:tgtEl>
                                      </p:cBhvr>
                                    </p:animEffect>
                                    <p:set>
                                      <p:cBhvr>
                                        <p:cTn id="16" fill="hold">
                                          <p:stCondLst>
                                            <p:cond delay="999"/>
                                          </p:stCondLst>
                                        </p:cTn>
                                        <p:tgtEl>
                                          <p:spTgt spid="52"/>
                                        </p:tgtEl>
                                        <p:attrNameLst>
                                          <p:attrName>style.visibility</p:attrName>
                                        </p:attrNameLst>
                                      </p:cBhvr>
                                      <p:to>
                                        <p:strVal val="hidden"/>
                                      </p:to>
                                    </p:set>
                                  </p:childTnLst>
                                </p:cTn>
                              </p:par>
                            </p:childTnLst>
                          </p:cTn>
                        </p:par>
                        <p:par>
                          <p:cTn id="17" fill="hold">
                            <p:stCondLst>
                              <p:cond delay="4000"/>
                            </p:stCondLst>
                            <p:childTnLst>
                              <p:par>
                                <p:cTn id="18" presetID="10" presetClass="exit" presetSubtype="0" fill="hold" grpId="4" nodeType="afterEffect">
                                  <p:stCondLst>
                                    <p:cond delay="0"/>
                                  </p:stCondLst>
                                  <p:iterate>
                                    <p:tmAbs val="0"/>
                                  </p:iterate>
                                  <p:childTnLst>
                                    <p:animEffect transition="out" filter="fade">
                                      <p:cBhvr>
                                        <p:cTn id="19" dur="1000" fill="hold"/>
                                        <p:tgtEl>
                                          <p:spTgt spid="51"/>
                                        </p:tgtEl>
                                      </p:cBhvr>
                                    </p:animEffect>
                                    <p:set>
                                      <p:cBhvr>
                                        <p:cTn id="20" fill="hold">
                                          <p:stCondLst>
                                            <p:cond delay="999"/>
                                          </p:stCondLst>
                                        </p:cTn>
                                        <p:tgtEl>
                                          <p:spTgt spid="51"/>
                                        </p:tgtEl>
                                        <p:attrNameLst>
                                          <p:attrName>style.visibility</p:attrName>
                                        </p:attrNameLst>
                                      </p:cBhvr>
                                      <p:to>
                                        <p:strVal val="hidden"/>
                                      </p:to>
                                    </p:set>
                                  </p:childTnLst>
                                </p:cTn>
                              </p:par>
                            </p:childTnLst>
                          </p:cTn>
                        </p:par>
                        <p:par>
                          <p:cTn id="21" fill="hold">
                            <p:stCondLst>
                              <p:cond delay="5000"/>
                            </p:stCondLst>
                            <p:childTnLst>
                              <p:par>
                                <p:cTn id="22" presetID="23" presetClass="entr" presetSubtype="16" fill="hold" grpId="0" nodeType="afterEffect">
                                  <p:stCondLst>
                                    <p:cond delay="0"/>
                                  </p:stCondLst>
                                  <p:iterate type="lt">
                                    <p:tmAbs val="0"/>
                                  </p:iterate>
                                  <p:childTnLst>
                                    <p:set>
                                      <p:cBhvr>
                                        <p:cTn id="23" fill="hold"/>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4*#ppt_w"/>
                                          </p:val>
                                        </p:tav>
                                        <p:tav tm="100000">
                                          <p:val>
                                            <p:strVal val="#ppt_w"/>
                                          </p:val>
                                        </p:tav>
                                      </p:tavLst>
                                    </p:anim>
                                    <p:anim calcmode="lin" valueType="num">
                                      <p:cBhvr>
                                        <p:cTn id="25" dur="10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1" animBg="1" advAuto="0"/>
      <p:bldP spid="51" grpId="4" animBg="1" advAuto="0"/>
      <p:bldP spid="52" grpId="2" animBg="1" advAuto="0"/>
      <p:bldP spid="52" grpId="3" animBg="1" advAuto="0"/>
      <p:bldP spid="5"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3494" y="1810282"/>
            <a:ext cx="10292720" cy="6827520"/>
          </a:xfrm>
        </p:spPr>
        <p:txBody>
          <a:bodyPr>
            <a:normAutofit fontScale="70000" lnSpcReduction="20000"/>
          </a:bodyPr>
          <a:lstStyle/>
          <a:p>
            <a:r>
              <a:rPr lang="en-US" sz="4500" b="1" dirty="0" smtClean="0">
                <a:solidFill>
                  <a:srgbClr val="FFFFFF"/>
                </a:solidFill>
              </a:rPr>
              <a:t>“CONVENTIONAL” AUDI0 VOICE MESSAGES ARE </a:t>
            </a:r>
            <a:r>
              <a:rPr lang="en-US" sz="4500" b="1" dirty="0">
                <a:solidFill>
                  <a:srgbClr val="FFFFFF"/>
                </a:solidFill>
              </a:rPr>
              <a:t>CONSIDERED TO BE AUDIBLE WHEN </a:t>
            </a:r>
            <a:r>
              <a:rPr lang="en-US" sz="4500" b="1" dirty="0" smtClean="0">
                <a:solidFill>
                  <a:srgbClr val="FFFFFF"/>
                </a:solidFill>
              </a:rPr>
              <a:t>THE MESSAGE IS 10 </a:t>
            </a:r>
            <a:r>
              <a:rPr lang="en-US" sz="4500" b="1" dirty="0">
                <a:solidFill>
                  <a:srgbClr val="FFFFFF"/>
                </a:solidFill>
              </a:rPr>
              <a:t>TO 15 DECIBLES ABOVE THE AMBIENT NOISE LEVEL</a:t>
            </a:r>
            <a:r>
              <a:rPr lang="en-US" sz="4500" b="1" dirty="0" smtClean="0">
                <a:solidFill>
                  <a:srgbClr val="FFFFFF"/>
                </a:solidFill>
              </a:rPr>
              <a:t>.</a:t>
            </a:r>
            <a:endParaRPr lang="en-US" sz="4500" b="1" dirty="0">
              <a:solidFill>
                <a:srgbClr val="FFFFFF"/>
              </a:solidFill>
            </a:endParaRPr>
          </a:p>
          <a:p>
            <a:r>
              <a:rPr lang="en-US" sz="4500" b="1" dirty="0">
                <a:solidFill>
                  <a:srgbClr val="FFFFFF"/>
                </a:solidFill>
              </a:rPr>
              <a:t>WHEN THE POWER OUTPUT IS DOUBLED, YOU GAIN 6 DECIBLES IN OUTPUT </a:t>
            </a:r>
            <a:r>
              <a:rPr lang="en-US" sz="4500" b="1" dirty="0" smtClean="0">
                <a:solidFill>
                  <a:srgbClr val="FFFFFF"/>
                </a:solidFill>
              </a:rPr>
              <a:t>ENERGY</a:t>
            </a:r>
          </a:p>
          <a:p>
            <a:pPr lvl="1"/>
            <a:r>
              <a:rPr lang="en-US" sz="4500" b="1" dirty="0" smtClean="0">
                <a:solidFill>
                  <a:srgbClr val="FFFFFF"/>
                </a:solidFill>
              </a:rPr>
              <a:t>If a 30W </a:t>
            </a:r>
            <a:r>
              <a:rPr lang="en-US" sz="4500" b="1" dirty="0">
                <a:solidFill>
                  <a:srgbClr val="FFFFFF"/>
                </a:solidFill>
              </a:rPr>
              <a:t>TO A SPEAKER = 100 </a:t>
            </a:r>
            <a:r>
              <a:rPr lang="en-US" sz="4500" b="1" dirty="0" smtClean="0">
                <a:solidFill>
                  <a:srgbClr val="FFFFFF"/>
                </a:solidFill>
              </a:rPr>
              <a:t>DECIBLES</a:t>
            </a:r>
          </a:p>
          <a:p>
            <a:pPr lvl="1"/>
            <a:r>
              <a:rPr lang="en-US" sz="4500" b="1" dirty="0" smtClean="0">
                <a:solidFill>
                  <a:srgbClr val="FFFFFF"/>
                </a:solidFill>
              </a:rPr>
              <a:t>60W </a:t>
            </a:r>
            <a:r>
              <a:rPr lang="en-US" sz="4500" b="1" dirty="0">
                <a:solidFill>
                  <a:srgbClr val="FFFFFF"/>
                </a:solidFill>
              </a:rPr>
              <a:t>TO A SPEAKER = 106 </a:t>
            </a:r>
            <a:r>
              <a:rPr lang="en-US" sz="4500" b="1" dirty="0" smtClean="0">
                <a:solidFill>
                  <a:srgbClr val="FFFFFF"/>
                </a:solidFill>
              </a:rPr>
              <a:t>DECIBLES</a:t>
            </a:r>
            <a:endParaRPr lang="en-US" sz="4500" b="1" dirty="0">
              <a:solidFill>
                <a:srgbClr val="FFFFFF"/>
              </a:solidFill>
            </a:endParaRPr>
          </a:p>
          <a:p>
            <a:r>
              <a:rPr lang="en-US" sz="4500" b="1" dirty="0">
                <a:solidFill>
                  <a:srgbClr val="FFFFFF"/>
                </a:solidFill>
              </a:rPr>
              <a:t>INVERSE SQUARE LAW – EVERY TIME YOU DOUBLE THE DISTANCE FROM A SOUND SOURCE YOU LOSE </a:t>
            </a:r>
            <a:r>
              <a:rPr lang="en-US" sz="5100" b="1" dirty="0">
                <a:solidFill>
                  <a:srgbClr val="FFFF00"/>
                </a:solidFill>
              </a:rPr>
              <a:t>6dB</a:t>
            </a:r>
            <a:r>
              <a:rPr lang="en-US" b="1" dirty="0" smtClean="0">
                <a:solidFill>
                  <a:srgbClr val="FFFFFF"/>
                </a:solidFill>
              </a:rPr>
              <a:t>.</a:t>
            </a:r>
            <a:endParaRPr lang="en-US" b="1" dirty="0">
              <a:solidFill>
                <a:srgbClr val="FFFFFF"/>
              </a:solidFill>
            </a:endParaRPr>
          </a:p>
        </p:txBody>
      </p:sp>
      <p:sp>
        <p:nvSpPr>
          <p:cNvPr id="3" name="Title 2"/>
          <p:cNvSpPr>
            <a:spLocks noGrp="1"/>
          </p:cNvSpPr>
          <p:nvPr>
            <p:ph type="title"/>
          </p:nvPr>
        </p:nvSpPr>
        <p:spPr>
          <a:xfrm>
            <a:off x="650240" y="325120"/>
            <a:ext cx="11704320" cy="1192107"/>
          </a:xfrm>
        </p:spPr>
        <p:txBody>
          <a:bodyPr/>
          <a:lstStyle/>
          <a:p>
            <a:r>
              <a:rPr lang="en-US" dirty="0" smtClean="0">
                <a:solidFill>
                  <a:srgbClr val="FFFFFF"/>
                </a:solidFill>
              </a:rPr>
              <a:t>Audio Basics cont.</a:t>
            </a:r>
            <a:endParaRPr lang="en-US" dirty="0">
              <a:solidFill>
                <a:srgbClr val="FFFFFF"/>
              </a:solidFill>
            </a:endParaRPr>
          </a:p>
        </p:txBody>
      </p:sp>
    </p:spTree>
    <p:extLst>
      <p:ext uri="{BB962C8B-B14F-4D97-AF65-F5344CB8AC3E}">
        <p14:creationId xmlns:p14="http://schemas.microsoft.com/office/powerpoint/2010/main" val="3671055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43307" y="5310294"/>
            <a:ext cx="6558844" cy="1300479"/>
          </a:xfrm>
        </p:spPr>
        <p:txBody>
          <a:bodyPr/>
          <a:lstStyle/>
          <a:p>
            <a:r>
              <a:rPr lang="en-US" dirty="0" smtClean="0"/>
              <a:t>Any Questions?</a:t>
            </a:r>
            <a:endParaRPr lang="en-US" dirty="0"/>
          </a:p>
        </p:txBody>
      </p:sp>
      <p:sp>
        <p:nvSpPr>
          <p:cNvPr id="5" name="Text Placeholder 4"/>
          <p:cNvSpPr>
            <a:spLocks noGrp="1"/>
          </p:cNvSpPr>
          <p:nvPr>
            <p:ph type="body" idx="1"/>
          </p:nvPr>
        </p:nvSpPr>
        <p:spPr>
          <a:xfrm>
            <a:off x="216747" y="1083734"/>
            <a:ext cx="12571307" cy="959555"/>
          </a:xfrm>
        </p:spPr>
        <p:txBody>
          <a:bodyPr>
            <a:noAutofit/>
          </a:bodyPr>
          <a:lstStyle/>
          <a:p>
            <a:r>
              <a:rPr lang="en-US" sz="4000" b="1" spc="427"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Clear Voice Sound Systems utilizing </a:t>
            </a:r>
          </a:p>
          <a:p>
            <a:pPr algn="r"/>
            <a:r>
              <a:rPr lang="en-US" sz="4000" b="1" spc="427"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Magnetic Audio Technology</a:t>
            </a:r>
          </a:p>
        </p:txBody>
      </p:sp>
      <p:pic>
        <p:nvPicPr>
          <p:cNvPr id="6" name="SpokesWomen.png"/>
          <p:cNvPicPr/>
          <p:nvPr/>
        </p:nvPicPr>
        <p:blipFill>
          <a:blip r:embed="rId2" cstate="print">
            <a:extLst/>
          </a:blip>
          <a:stretch>
            <a:fillRect/>
          </a:stretch>
        </p:blipFill>
        <p:spPr>
          <a:xfrm>
            <a:off x="7586133" y="3142827"/>
            <a:ext cx="6068907" cy="4551680"/>
          </a:xfrm>
          <a:prstGeom prst="rect">
            <a:avLst/>
          </a:prstGeom>
          <a:ln w="12700">
            <a:miter lim="400000"/>
          </a:ln>
        </p:spPr>
      </p:pic>
      <p:pic>
        <p:nvPicPr>
          <p:cNvPr id="7" name="Picture 6"/>
          <p:cNvPicPr>
            <a:picLocks noChangeAspect="1" noChangeArrowheads="1"/>
          </p:cNvPicPr>
          <p:nvPr/>
        </p:nvPicPr>
        <p:blipFill>
          <a:blip r:embed="rId3" cstate="print"/>
          <a:srcRect l="72500" t="7778" r="5000" b="76667"/>
          <a:stretch>
            <a:fillRect/>
          </a:stretch>
        </p:blipFill>
        <p:spPr bwMode="auto">
          <a:xfrm>
            <a:off x="11270827" y="8128000"/>
            <a:ext cx="1517227" cy="786711"/>
          </a:xfrm>
          <a:prstGeom prst="rect">
            <a:avLst/>
          </a:prstGeom>
          <a:noFill/>
          <a:ln w="12700" cap="flat">
            <a:noFill/>
            <a:miter lim="800000"/>
            <a:headEnd/>
            <a:tailEnd/>
          </a:ln>
          <a:effectLst>
            <a:outerShdw dist="38099" dir="2700000" algn="ctr" rotWithShape="0">
              <a:schemeClr val="bg2">
                <a:alpha val="39000"/>
              </a:schemeClr>
            </a:outerShdw>
          </a:effectLst>
        </p:spPr>
      </p:pic>
      <p:pic>
        <p:nvPicPr>
          <p:cNvPr id="8" name="34years_PCSC.jpg"/>
          <p:cNvPicPr/>
          <p:nvPr/>
        </p:nvPicPr>
        <p:blipFill>
          <a:blip r:embed="rId4">
            <a:extLst/>
          </a:blip>
          <a:stretch>
            <a:fillRect/>
          </a:stretch>
        </p:blipFill>
        <p:spPr>
          <a:xfrm>
            <a:off x="0" y="8498380"/>
            <a:ext cx="781509" cy="1274757"/>
          </a:xfrm>
          <a:prstGeom prst="rect">
            <a:avLst/>
          </a:prstGeom>
          <a:ln w="12700">
            <a:miter lim="400000"/>
          </a:ln>
          <a:effectLst>
            <a:outerShdw blurRad="762000" dist="12700" rotWithShape="0">
              <a:srgbClr val="000000"/>
            </a:outerShdw>
            <a:reflection stA="45083" endPos="40000" dir="5400000" sy="-100000" algn="bl" rotWithShape="0"/>
          </a:effectLst>
        </p:spPr>
      </p:pic>
    </p:spTree>
    <p:extLst>
      <p:ext uri="{BB962C8B-B14F-4D97-AF65-F5344CB8AC3E}">
        <p14:creationId xmlns:p14="http://schemas.microsoft.com/office/powerpoint/2010/main" val="3312959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1500"/>
                                  </p:stCondLst>
                                  <p:iterate>
                                    <p:tmAbs val="0"/>
                                  </p:iterate>
                                  <p:childTnLst>
                                    <p:set>
                                      <p:cBhvr>
                                        <p:cTn id="6" fill="hold"/>
                                        <p:tgtEl>
                                          <p:spTgt spid="6"/>
                                        </p:tgtEl>
                                        <p:attrNameLst>
                                          <p:attrName>style.visibility</p:attrName>
                                        </p:attrNameLst>
                                      </p:cBhvr>
                                      <p:to>
                                        <p:strVal val="visible"/>
                                      </p:to>
                                    </p:set>
                                    <p:anim calcmode="lin" valueType="num">
                                      <p:cBhvr>
                                        <p:cTn id="7" dur="3750" fill="hold"/>
                                        <p:tgtEl>
                                          <p:spTgt spid="6"/>
                                        </p:tgtEl>
                                        <p:attrNameLst>
                                          <p:attrName>ppt_x</p:attrName>
                                        </p:attrNameLst>
                                      </p:cBhvr>
                                      <p:tavLst>
                                        <p:tav tm="0">
                                          <p:val>
                                            <p:strVal val="1+#ppt_w/2"/>
                                          </p:val>
                                        </p:tav>
                                        <p:tav tm="100000">
                                          <p:val>
                                            <p:strVal val="#ppt_x"/>
                                          </p:val>
                                        </p:tav>
                                      </p:tavLst>
                                    </p:anim>
                                    <p:anim calcmode="lin" valueType="num">
                                      <p:cBhvr>
                                        <p:cTn id="8" dur="3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250"/>
                            </p:stCondLst>
                            <p:childTnLst>
                              <p:par>
                                <p:cTn id="10" presetID="23" presetClass="entr" presetSubtype="16" fill="hold" grpId="0" nodeType="afterEffect">
                                  <p:stCondLst>
                                    <p:cond delay="0"/>
                                  </p:stCondLst>
                                  <p:iterate type="lt">
                                    <p:tmAbs val="0"/>
                                  </p:iterate>
                                  <p:childTnLst>
                                    <p:set>
                                      <p:cBhvr>
                                        <p:cTn id="11" fill="hold"/>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4*#ppt_w"/>
                                          </p:val>
                                        </p:tav>
                                        <p:tav tm="100000">
                                          <p:val>
                                            <p:strVal val="#ppt_w"/>
                                          </p:val>
                                        </p:tav>
                                      </p:tavLst>
                                    </p:anim>
                                    <p:anim calcmode="lin" valueType="num">
                                      <p:cBhvr>
                                        <p:cTn id="13" dur="10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8"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0" name="Shape 70"/>
          <p:cNvSpPr>
            <a:spLocks noGrp="1"/>
          </p:cNvSpPr>
          <p:nvPr>
            <p:ph type="body" idx="4294967295"/>
          </p:nvPr>
        </p:nvSpPr>
        <p:spPr>
          <a:xfrm>
            <a:off x="8382000" y="8935516"/>
            <a:ext cx="2481213" cy="538684"/>
          </a:xfrm>
          <a:prstGeom prst="rect">
            <a:avLst/>
          </a:prstGeom>
        </p:spPr>
        <p:txBody>
          <a:bodyPr anchor="t"/>
          <a:lstStyle>
            <a:lvl1pPr marL="0" indent="0">
              <a:spcBef>
                <a:spcPts val="0"/>
              </a:spcBef>
              <a:buSzTx/>
              <a:buNone/>
              <a:defRPr sz="1600">
                <a:solidFill>
                  <a:srgbClr val="FFFFFF"/>
                </a:solidFill>
                <a:latin typeface="Arial"/>
                <a:ea typeface="Arial"/>
                <a:cs typeface="Arial"/>
                <a:sym typeface="Arial"/>
              </a:defRPr>
            </a:lvl1pPr>
          </a:lstStyle>
          <a:p>
            <a:pPr lvl="0">
              <a:defRPr sz="1800">
                <a:solidFill>
                  <a:srgbClr val="000000"/>
                </a:solidFill>
              </a:defRPr>
            </a:pPr>
            <a:r>
              <a:rPr sz="1600">
                <a:solidFill>
                  <a:srgbClr val="FFFFFF"/>
                </a:solidFill>
              </a:rPr>
              <a:t>Security Access Solutions</a:t>
            </a:r>
          </a:p>
        </p:txBody>
      </p:sp>
      <p:pic>
        <p:nvPicPr>
          <p:cNvPr id="71" name="34years_PCSC.jpg"/>
          <p:cNvPicPr/>
          <p:nvPr/>
        </p:nvPicPr>
        <p:blipFill>
          <a:blip r:embed="rId3">
            <a:extLst/>
          </a:blip>
          <a:stretch>
            <a:fillRect/>
          </a:stretch>
        </p:blipFill>
        <p:spPr>
          <a:xfrm>
            <a:off x="4764517" y="1737424"/>
            <a:ext cx="3368921" cy="6858160"/>
          </a:xfrm>
          <a:prstGeom prst="rect">
            <a:avLst/>
          </a:prstGeom>
          <a:ln w="12700">
            <a:miter lim="400000"/>
          </a:ln>
          <a:effectLst>
            <a:outerShdw blurRad="762000" dist="12700" rotWithShape="0">
              <a:srgbClr val="000000"/>
            </a:outerShdw>
            <a:reflection stA="45083" endPos="40000" dir="5400000" sy="-100000" algn="bl" rotWithShape="0"/>
          </a:effectLst>
        </p:spPr>
      </p:pic>
      <p:sp>
        <p:nvSpPr>
          <p:cNvPr id="72" name="Shape 72"/>
          <p:cNvSpPr/>
          <p:nvPr/>
        </p:nvSpPr>
        <p:spPr>
          <a:xfrm>
            <a:off x="8261922" y="4492575"/>
            <a:ext cx="4742878" cy="122242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defRPr>
                <a:solidFill>
                  <a:srgbClr val="164F86"/>
                </a:solidFill>
                <a:latin typeface="Arial"/>
                <a:ea typeface="Arial"/>
                <a:cs typeface="Arial"/>
                <a:sym typeface="Arial"/>
              </a:defRPr>
            </a:lvl1pPr>
          </a:lstStyle>
          <a:p>
            <a:pPr lvl="0">
              <a:defRPr sz="1800">
                <a:solidFill>
                  <a:srgbClr val="000000"/>
                </a:solidFill>
              </a:defRPr>
            </a:pPr>
            <a:r>
              <a:rPr sz="3600">
                <a:solidFill>
                  <a:srgbClr val="164F86"/>
                </a:solidFill>
              </a:rPr>
              <a:t>2 0 1 7</a:t>
            </a:r>
          </a:p>
        </p:txBody>
      </p:sp>
      <p:sp>
        <p:nvSpPr>
          <p:cNvPr id="73" name="Shape 73"/>
          <p:cNvSpPr/>
          <p:nvPr/>
        </p:nvSpPr>
        <p:spPr>
          <a:xfrm>
            <a:off x="0" y="4492575"/>
            <a:ext cx="4764518" cy="122242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defRPr>
                <a:solidFill>
                  <a:srgbClr val="164F86"/>
                </a:solidFill>
                <a:latin typeface="Arial"/>
                <a:ea typeface="Arial"/>
                <a:cs typeface="Arial"/>
                <a:sym typeface="Arial"/>
              </a:defRPr>
            </a:lvl1pPr>
          </a:lstStyle>
          <a:p>
            <a:pPr lvl="0">
              <a:defRPr sz="1800">
                <a:solidFill>
                  <a:srgbClr val="000000"/>
                </a:solidFill>
              </a:defRPr>
            </a:pPr>
            <a:r>
              <a:rPr sz="3600">
                <a:solidFill>
                  <a:srgbClr val="164F86"/>
                </a:solidFill>
              </a:rPr>
              <a:t>1 9 8 3</a:t>
            </a:r>
          </a:p>
        </p:txBody>
      </p:sp>
      <p:sp>
        <p:nvSpPr>
          <p:cNvPr id="74" name="Shape 74"/>
          <p:cNvSpPr/>
          <p:nvPr/>
        </p:nvSpPr>
        <p:spPr>
          <a:xfrm>
            <a:off x="-1" y="444431"/>
            <a:ext cx="13004801" cy="91371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5000">
                <a:latin typeface="Arial"/>
                <a:ea typeface="Arial"/>
                <a:cs typeface="Arial"/>
                <a:sym typeface="Arial"/>
              </a:defRPr>
            </a:lvl1pPr>
          </a:lstStyle>
          <a:p>
            <a:pPr lvl="0">
              <a:defRPr sz="1800"/>
            </a:pPr>
            <a:r>
              <a:rPr sz="5000" dirty="0">
                <a:solidFill>
                  <a:srgbClr val="000090"/>
                </a:solidFill>
              </a:rPr>
              <a:t>Industry Strong for Over 3 Decades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fill="hold"/>
                                        <p:tgtEl>
                                          <p:spTgt spid="7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type="lt">
                                    <p:tmAbs val="0"/>
                                  </p:iterate>
                                  <p:childTnLst>
                                    <p:set>
                                      <p:cBhvr>
                                        <p:cTn id="9" fill="hold"/>
                                        <p:tgtEl>
                                          <p:spTgt spid="72"/>
                                        </p:tgtEl>
                                        <p:attrNameLst>
                                          <p:attrName>style.visibility</p:attrName>
                                        </p:attrNameLst>
                                      </p:cBhvr>
                                      <p:to>
                                        <p:strVal val="visible"/>
                                      </p:to>
                                    </p:set>
                                  </p:childTnLst>
                                </p:cTn>
                              </p:par>
                            </p:childTnLst>
                          </p:cTn>
                        </p:par>
                        <p:par>
                          <p:cTn id="10" fill="hold">
                            <p:stCondLst>
                              <p:cond delay="0"/>
                            </p:stCondLst>
                            <p:childTnLst>
                              <p:par>
                                <p:cTn id="11" presetID="23" presetClass="entr" presetSubtype="16" fill="hold" grpId="3" nodeType="afterEffect">
                                  <p:stCondLst>
                                    <p:cond delay="0"/>
                                  </p:stCondLst>
                                  <p:iterate type="lt">
                                    <p:tmAbs val="0"/>
                                  </p:iterate>
                                  <p:childTnLst>
                                    <p:set>
                                      <p:cBhvr>
                                        <p:cTn id="12" fill="hold"/>
                                        <p:tgtEl>
                                          <p:spTgt spid="71"/>
                                        </p:tgtEl>
                                        <p:attrNameLst>
                                          <p:attrName>style.visibility</p:attrName>
                                        </p:attrNameLst>
                                      </p:cBhvr>
                                      <p:to>
                                        <p:strVal val="visible"/>
                                      </p:to>
                                    </p:set>
                                    <p:anim calcmode="lin" valueType="num">
                                      <p:cBhvr>
                                        <p:cTn id="13" dur="1000" fill="hold"/>
                                        <p:tgtEl>
                                          <p:spTgt spid="71"/>
                                        </p:tgtEl>
                                        <p:attrNameLst>
                                          <p:attrName>ppt_w</p:attrName>
                                        </p:attrNameLst>
                                      </p:cBhvr>
                                      <p:tavLst>
                                        <p:tav tm="0">
                                          <p:val>
                                            <p:strVal val="4*#ppt_w"/>
                                          </p:val>
                                        </p:tav>
                                        <p:tav tm="100000">
                                          <p:val>
                                            <p:strVal val="#ppt_w"/>
                                          </p:val>
                                        </p:tav>
                                      </p:tavLst>
                                    </p:anim>
                                    <p:anim calcmode="lin" valueType="num">
                                      <p:cBhvr>
                                        <p:cTn id="14" dur="1000" fill="hold"/>
                                        <p:tgtEl>
                                          <p:spTgt spid="71"/>
                                        </p:tgtEl>
                                        <p:attrNameLst>
                                          <p:attrName>ppt_h</p:attrName>
                                        </p:attrNameLst>
                                      </p:cBhvr>
                                      <p:tavLst>
                                        <p:tav tm="0">
                                          <p:val>
                                            <p:strVal val="4*#ppt_h"/>
                                          </p:val>
                                        </p:tav>
                                        <p:tav tm="100000">
                                          <p:val>
                                            <p:strVal val="#ppt_h"/>
                                          </p:val>
                                        </p:tav>
                                      </p:tavLst>
                                    </p:anim>
                                  </p:childTnLst>
                                </p:cTn>
                              </p:par>
                            </p:childTnLst>
                          </p:cTn>
                        </p:par>
                        <p:par>
                          <p:cTn id="15" fill="hold">
                            <p:stCondLst>
                              <p:cond delay="1000"/>
                            </p:stCondLst>
                            <p:childTnLst>
                              <p:par>
                                <p:cTn id="16" presetID="2" presetClass="entr" presetSubtype="8" fill="hold" grpId="4" nodeType="afterEffect">
                                  <p:stCondLst>
                                    <p:cond delay="0"/>
                                  </p:stCondLst>
                                  <p:iterate type="lt">
                                    <p:tmAbs val="0"/>
                                  </p:iterate>
                                  <p:childTnLst>
                                    <p:set>
                                      <p:cBhvr>
                                        <p:cTn id="17" fill="hold"/>
                                        <p:tgtEl>
                                          <p:spTgt spid="74"/>
                                        </p:tgtEl>
                                        <p:attrNameLst>
                                          <p:attrName>style.visibility</p:attrName>
                                        </p:attrNameLst>
                                      </p:cBhvr>
                                      <p:to>
                                        <p:strVal val="visible"/>
                                      </p:to>
                                    </p:set>
                                    <p:anim calcmode="lin" valueType="num">
                                      <p:cBhvr>
                                        <p:cTn id="18" dur="1000" fill="hold"/>
                                        <p:tgtEl>
                                          <p:spTgt spid="74"/>
                                        </p:tgtEl>
                                        <p:attrNameLst>
                                          <p:attrName>ppt_x</p:attrName>
                                        </p:attrNameLst>
                                      </p:cBhvr>
                                      <p:tavLst>
                                        <p:tav tm="0">
                                          <p:val>
                                            <p:strVal val="0-#ppt_w/2"/>
                                          </p:val>
                                        </p:tav>
                                        <p:tav tm="100000">
                                          <p:val>
                                            <p:strVal val="#ppt_x"/>
                                          </p:val>
                                        </p:tav>
                                      </p:tavLst>
                                    </p:anim>
                                    <p:anim calcmode="lin" valueType="num">
                                      <p:cBhvr>
                                        <p:cTn id="19" dur="10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3" animBg="1" advAuto="0"/>
      <p:bldP spid="72" grpId="2" animBg="1" advAuto="0"/>
      <p:bldP spid="73" grpId="1" animBg="1" advAuto="0"/>
      <p:bldP spid="74" grpId="4"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35322" y="3069527"/>
            <a:ext cx="11326387" cy="5426491"/>
          </a:xfrm>
        </p:spPr>
        <p:txBody>
          <a:bodyPr>
            <a:normAutofit fontScale="92500" lnSpcReduction="10000"/>
          </a:bodyPr>
          <a:lstStyle/>
          <a:p>
            <a:r>
              <a:rPr lang="en-US" b="1" dirty="0" smtClean="0"/>
              <a:t>Based on the above example, in a high noise environment of 95dB </a:t>
            </a:r>
            <a:r>
              <a:rPr lang="en-US" b="1" dirty="0"/>
              <a:t>(CONSTRUCTION </a:t>
            </a:r>
            <a:r>
              <a:rPr lang="en-US" b="1" dirty="0" smtClean="0"/>
              <a:t>site)</a:t>
            </a:r>
            <a:r>
              <a:rPr lang="en-US" b="1" dirty="0"/>
              <a:t>, </a:t>
            </a:r>
            <a:r>
              <a:rPr lang="en-US" b="1" dirty="0" smtClean="0"/>
              <a:t>the Horn is only affective up to 16 M as the sound produced by the horn needs to be  </a:t>
            </a:r>
            <a:r>
              <a:rPr lang="en-US" b="1" dirty="0"/>
              <a:t>10 TO 15 </a:t>
            </a:r>
            <a:r>
              <a:rPr lang="en-US" b="1" dirty="0" smtClean="0"/>
              <a:t>dB above the AMBIENT noise level.</a:t>
            </a:r>
            <a:endParaRPr lang="en-US" b="1" dirty="0"/>
          </a:p>
          <a:p>
            <a:r>
              <a:rPr lang="en-US" b="1" dirty="0" smtClean="0"/>
              <a:t>In the above example, the assumptions are ONLY valid if there are no other environmental factors limiting audibility such as Wind, Humidity and physical obstructions. </a:t>
            </a:r>
          </a:p>
          <a:p>
            <a:r>
              <a:rPr lang="en-US" b="1" dirty="0" smtClean="0"/>
              <a:t>The example does not indicate the “Harshness” of the horn, especially within the first 1-8 meters. </a:t>
            </a:r>
            <a:endParaRPr lang="en-US" b="1" dirty="0"/>
          </a:p>
        </p:txBody>
      </p:sp>
      <p:sp>
        <p:nvSpPr>
          <p:cNvPr id="6" name="Rectangle 5"/>
          <p:cNvSpPr/>
          <p:nvPr/>
        </p:nvSpPr>
        <p:spPr>
          <a:xfrm>
            <a:off x="3074781" y="552556"/>
            <a:ext cx="5886303" cy="869980"/>
          </a:xfrm>
          <a:prstGeom prst="rect">
            <a:avLst/>
          </a:prstGeom>
        </p:spPr>
        <p:txBody>
          <a:bodyPr wrap="square" lIns="130046" tIns="65023" rIns="130046" bIns="65023">
            <a:spAutoFit/>
          </a:bodyPr>
          <a:lstStyle/>
          <a:p>
            <a:pPr algn="ctr"/>
            <a:r>
              <a:rPr lang="en-US" sz="4800" b="1" dirty="0">
                <a:solidFill>
                  <a:srgbClr val="FFFF00"/>
                </a:solidFill>
                <a:latin typeface="+mj-lt"/>
                <a:cs typeface="Abadi MT Condensed Extra Bold"/>
              </a:rPr>
              <a:t>60W HORN</a:t>
            </a:r>
          </a:p>
        </p:txBody>
      </p:sp>
      <p:cxnSp>
        <p:nvCxnSpPr>
          <p:cNvPr id="7" name="Straight Connector 6"/>
          <p:cNvCxnSpPr/>
          <p:nvPr/>
        </p:nvCxnSpPr>
        <p:spPr>
          <a:xfrm flipV="1">
            <a:off x="981073" y="2261060"/>
            <a:ext cx="11410433" cy="147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rot="16200000">
            <a:off x="87989" y="2067100"/>
            <a:ext cx="975361" cy="525857"/>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9" name="Rectangle 8"/>
          <p:cNvSpPr/>
          <p:nvPr/>
        </p:nvSpPr>
        <p:spPr>
          <a:xfrm>
            <a:off x="1036409" y="1625600"/>
            <a:ext cx="903881" cy="685314"/>
          </a:xfrm>
          <a:prstGeom prst="rect">
            <a:avLst/>
          </a:prstGeom>
        </p:spPr>
        <p:txBody>
          <a:bodyPr wrap="none" lIns="130046" tIns="65023" rIns="130046" bIns="65023">
            <a:spAutoFit/>
          </a:bodyPr>
          <a:lstStyle/>
          <a:p>
            <a:r>
              <a:rPr lang="en-US" b="1" dirty="0">
                <a:solidFill>
                  <a:srgbClr val="FFFFFF"/>
                </a:solidFill>
              </a:rPr>
              <a:t>1M</a:t>
            </a:r>
          </a:p>
        </p:txBody>
      </p:sp>
      <p:sp>
        <p:nvSpPr>
          <p:cNvPr id="10" name="Rectangle 9"/>
          <p:cNvSpPr/>
          <p:nvPr/>
        </p:nvSpPr>
        <p:spPr>
          <a:xfrm>
            <a:off x="1915377" y="1625600"/>
            <a:ext cx="903881" cy="685314"/>
          </a:xfrm>
          <a:prstGeom prst="rect">
            <a:avLst/>
          </a:prstGeom>
        </p:spPr>
        <p:txBody>
          <a:bodyPr wrap="none" lIns="130046" tIns="65023" rIns="130046" bIns="65023">
            <a:spAutoFit/>
          </a:bodyPr>
          <a:lstStyle/>
          <a:p>
            <a:r>
              <a:rPr lang="en-US" b="1" dirty="0" smtClean="0">
                <a:solidFill>
                  <a:srgbClr val="FFFFFF"/>
                </a:solidFill>
              </a:rPr>
              <a:t>2M</a:t>
            </a:r>
            <a:endParaRPr lang="en-US" b="1" dirty="0">
              <a:solidFill>
                <a:srgbClr val="FFFFFF"/>
              </a:solidFill>
            </a:endParaRPr>
          </a:p>
        </p:txBody>
      </p:sp>
      <p:sp>
        <p:nvSpPr>
          <p:cNvPr id="11" name="Rectangle 10"/>
          <p:cNvSpPr/>
          <p:nvPr/>
        </p:nvSpPr>
        <p:spPr>
          <a:xfrm>
            <a:off x="2989396" y="1625600"/>
            <a:ext cx="903881" cy="685314"/>
          </a:xfrm>
          <a:prstGeom prst="rect">
            <a:avLst/>
          </a:prstGeom>
        </p:spPr>
        <p:txBody>
          <a:bodyPr wrap="none" lIns="130046" tIns="65023" rIns="130046" bIns="65023">
            <a:spAutoFit/>
          </a:bodyPr>
          <a:lstStyle/>
          <a:p>
            <a:r>
              <a:rPr lang="en-US" b="1" dirty="0" smtClean="0">
                <a:solidFill>
                  <a:srgbClr val="FFFFFF"/>
                </a:solidFill>
              </a:rPr>
              <a:t>4M</a:t>
            </a:r>
            <a:endParaRPr lang="en-US" b="1" dirty="0">
              <a:solidFill>
                <a:srgbClr val="FFFFFF"/>
              </a:solidFill>
            </a:endParaRPr>
          </a:p>
        </p:txBody>
      </p:sp>
      <p:sp>
        <p:nvSpPr>
          <p:cNvPr id="12" name="Rectangle 11"/>
          <p:cNvSpPr/>
          <p:nvPr/>
        </p:nvSpPr>
        <p:spPr>
          <a:xfrm>
            <a:off x="4457723" y="1625600"/>
            <a:ext cx="903881" cy="685314"/>
          </a:xfrm>
          <a:prstGeom prst="rect">
            <a:avLst/>
          </a:prstGeom>
        </p:spPr>
        <p:txBody>
          <a:bodyPr wrap="none" lIns="130046" tIns="65023" rIns="130046" bIns="65023">
            <a:spAutoFit/>
          </a:bodyPr>
          <a:lstStyle/>
          <a:p>
            <a:r>
              <a:rPr lang="en-US" b="1" dirty="0">
                <a:solidFill>
                  <a:srgbClr val="FFFFFF"/>
                </a:solidFill>
              </a:rPr>
              <a:t>8</a:t>
            </a:r>
            <a:r>
              <a:rPr lang="en-US" b="1" dirty="0" smtClean="0">
                <a:solidFill>
                  <a:srgbClr val="FFFFFF"/>
                </a:solidFill>
              </a:rPr>
              <a:t>M</a:t>
            </a:r>
            <a:endParaRPr lang="en-US" b="1" dirty="0">
              <a:solidFill>
                <a:srgbClr val="FFFFFF"/>
              </a:solidFill>
            </a:endParaRPr>
          </a:p>
        </p:txBody>
      </p:sp>
      <p:sp>
        <p:nvSpPr>
          <p:cNvPr id="13" name="Rectangle 12"/>
          <p:cNvSpPr/>
          <p:nvPr/>
        </p:nvSpPr>
        <p:spPr>
          <a:xfrm>
            <a:off x="6456300" y="1625600"/>
            <a:ext cx="1160566" cy="685314"/>
          </a:xfrm>
          <a:prstGeom prst="rect">
            <a:avLst/>
          </a:prstGeom>
        </p:spPr>
        <p:txBody>
          <a:bodyPr wrap="none" lIns="130046" tIns="65023" rIns="130046" bIns="65023">
            <a:spAutoFit/>
          </a:bodyPr>
          <a:lstStyle/>
          <a:p>
            <a:r>
              <a:rPr lang="en-US" b="1" dirty="0" smtClean="0">
                <a:solidFill>
                  <a:srgbClr val="FFFFFF"/>
                </a:solidFill>
              </a:rPr>
              <a:t>16M</a:t>
            </a:r>
            <a:endParaRPr lang="en-US" b="1" dirty="0">
              <a:solidFill>
                <a:srgbClr val="FFFFFF"/>
              </a:solidFill>
            </a:endParaRPr>
          </a:p>
        </p:txBody>
      </p:sp>
      <p:sp>
        <p:nvSpPr>
          <p:cNvPr id="14" name="Rectangle 13"/>
          <p:cNvSpPr/>
          <p:nvPr/>
        </p:nvSpPr>
        <p:spPr>
          <a:xfrm>
            <a:off x="11333100" y="1625600"/>
            <a:ext cx="1160566" cy="685314"/>
          </a:xfrm>
          <a:prstGeom prst="rect">
            <a:avLst/>
          </a:prstGeom>
        </p:spPr>
        <p:txBody>
          <a:bodyPr wrap="none" lIns="130046" tIns="65023" rIns="130046" bIns="65023">
            <a:spAutoFit/>
          </a:bodyPr>
          <a:lstStyle/>
          <a:p>
            <a:r>
              <a:rPr lang="en-US" b="1" dirty="0" smtClean="0">
                <a:solidFill>
                  <a:srgbClr val="C82506"/>
                </a:solidFill>
              </a:rPr>
              <a:t>32M</a:t>
            </a:r>
            <a:endParaRPr lang="en-US" b="1" dirty="0">
              <a:solidFill>
                <a:srgbClr val="C82506"/>
              </a:solidFill>
            </a:endParaRPr>
          </a:p>
        </p:txBody>
      </p:sp>
      <p:sp>
        <p:nvSpPr>
          <p:cNvPr id="15" name="Rectangle 14"/>
          <p:cNvSpPr/>
          <p:nvPr/>
        </p:nvSpPr>
        <p:spPr>
          <a:xfrm>
            <a:off x="649457" y="2400808"/>
            <a:ext cx="1320454" cy="562203"/>
          </a:xfrm>
          <a:prstGeom prst="rect">
            <a:avLst/>
          </a:prstGeom>
        </p:spPr>
        <p:txBody>
          <a:bodyPr wrap="none" lIns="130046" tIns="65023" rIns="130046" bIns="65023">
            <a:spAutoFit/>
          </a:bodyPr>
          <a:lstStyle/>
          <a:p>
            <a:r>
              <a:rPr lang="en-US" sz="2800" b="1" dirty="0">
                <a:solidFill>
                  <a:srgbClr val="FFFF00"/>
                </a:solidFill>
              </a:rPr>
              <a:t>130dB</a:t>
            </a:r>
            <a:endParaRPr lang="en-US" b="1" dirty="0">
              <a:solidFill>
                <a:srgbClr val="FFFF00"/>
              </a:solidFill>
            </a:endParaRPr>
          </a:p>
        </p:txBody>
      </p:sp>
      <p:sp>
        <p:nvSpPr>
          <p:cNvPr id="16" name="Rectangle 15"/>
          <p:cNvSpPr/>
          <p:nvPr/>
        </p:nvSpPr>
        <p:spPr>
          <a:xfrm>
            <a:off x="1723584" y="2384213"/>
            <a:ext cx="1320454" cy="562203"/>
          </a:xfrm>
          <a:prstGeom prst="rect">
            <a:avLst/>
          </a:prstGeom>
        </p:spPr>
        <p:txBody>
          <a:bodyPr wrap="none" lIns="130046" tIns="65023" rIns="130046" bIns="65023">
            <a:spAutoFit/>
          </a:bodyPr>
          <a:lstStyle/>
          <a:p>
            <a:r>
              <a:rPr lang="en-US" sz="2800" b="1" dirty="0">
                <a:solidFill>
                  <a:srgbClr val="FFFFFF"/>
                </a:solidFill>
              </a:rPr>
              <a:t>124dB</a:t>
            </a:r>
            <a:endParaRPr lang="en-US" b="1" dirty="0">
              <a:solidFill>
                <a:srgbClr val="FFFFFF"/>
              </a:solidFill>
            </a:endParaRPr>
          </a:p>
        </p:txBody>
      </p:sp>
      <p:sp>
        <p:nvSpPr>
          <p:cNvPr id="17" name="Rectangle 16"/>
          <p:cNvSpPr/>
          <p:nvPr/>
        </p:nvSpPr>
        <p:spPr>
          <a:xfrm>
            <a:off x="2826855" y="2384213"/>
            <a:ext cx="1320454" cy="562203"/>
          </a:xfrm>
          <a:prstGeom prst="rect">
            <a:avLst/>
          </a:prstGeom>
        </p:spPr>
        <p:txBody>
          <a:bodyPr wrap="none" lIns="130046" tIns="65023" rIns="130046" bIns="65023">
            <a:spAutoFit/>
          </a:bodyPr>
          <a:lstStyle/>
          <a:p>
            <a:r>
              <a:rPr lang="en-US" sz="2800" b="1" dirty="0" smtClean="0">
                <a:solidFill>
                  <a:srgbClr val="FFFF00"/>
                </a:solidFill>
              </a:rPr>
              <a:t>118dB</a:t>
            </a:r>
            <a:endParaRPr lang="en-US" b="1" dirty="0">
              <a:solidFill>
                <a:srgbClr val="FFFF00"/>
              </a:solidFill>
            </a:endParaRPr>
          </a:p>
        </p:txBody>
      </p:sp>
      <p:sp>
        <p:nvSpPr>
          <p:cNvPr id="18" name="Rectangle 17"/>
          <p:cNvSpPr/>
          <p:nvPr/>
        </p:nvSpPr>
        <p:spPr>
          <a:xfrm>
            <a:off x="4235709" y="2384213"/>
            <a:ext cx="1320454" cy="562203"/>
          </a:xfrm>
          <a:prstGeom prst="rect">
            <a:avLst/>
          </a:prstGeom>
        </p:spPr>
        <p:txBody>
          <a:bodyPr wrap="none" lIns="130046" tIns="65023" rIns="130046" bIns="65023">
            <a:spAutoFit/>
          </a:bodyPr>
          <a:lstStyle/>
          <a:p>
            <a:r>
              <a:rPr lang="en-US" sz="2800" b="1" dirty="0" smtClean="0">
                <a:solidFill>
                  <a:srgbClr val="FFFF00"/>
                </a:solidFill>
              </a:rPr>
              <a:t>112dB</a:t>
            </a:r>
            <a:endParaRPr lang="en-US" sz="2800" dirty="0">
              <a:solidFill>
                <a:srgbClr val="FFFF00"/>
              </a:solidFill>
            </a:endParaRPr>
          </a:p>
        </p:txBody>
      </p:sp>
      <p:sp>
        <p:nvSpPr>
          <p:cNvPr id="19" name="Rectangle 18"/>
          <p:cNvSpPr/>
          <p:nvPr/>
        </p:nvSpPr>
        <p:spPr>
          <a:xfrm>
            <a:off x="6473277" y="2384213"/>
            <a:ext cx="1320454" cy="562203"/>
          </a:xfrm>
          <a:prstGeom prst="rect">
            <a:avLst/>
          </a:prstGeom>
        </p:spPr>
        <p:txBody>
          <a:bodyPr wrap="none" lIns="130046" tIns="65023" rIns="130046" bIns="65023">
            <a:spAutoFit/>
          </a:bodyPr>
          <a:lstStyle/>
          <a:p>
            <a:r>
              <a:rPr lang="en-US" sz="2800" b="1" dirty="0" smtClean="0">
                <a:solidFill>
                  <a:srgbClr val="FFFF00"/>
                </a:solidFill>
              </a:rPr>
              <a:t>106dB</a:t>
            </a:r>
            <a:endParaRPr lang="en-US" sz="2800" dirty="0">
              <a:solidFill>
                <a:srgbClr val="FFFF00"/>
              </a:solidFill>
            </a:endParaRPr>
          </a:p>
        </p:txBody>
      </p:sp>
      <p:sp>
        <p:nvSpPr>
          <p:cNvPr id="20" name="Rectangle 19"/>
          <p:cNvSpPr/>
          <p:nvPr/>
        </p:nvSpPr>
        <p:spPr>
          <a:xfrm>
            <a:off x="10982213" y="2384213"/>
            <a:ext cx="1622689" cy="685314"/>
          </a:xfrm>
          <a:prstGeom prst="rect">
            <a:avLst/>
          </a:prstGeom>
        </p:spPr>
        <p:txBody>
          <a:bodyPr wrap="none" lIns="130046" tIns="65023" rIns="130046" bIns="65023">
            <a:spAutoFit/>
          </a:bodyPr>
          <a:lstStyle/>
          <a:p>
            <a:r>
              <a:rPr lang="en-US" b="1" dirty="0" smtClean="0">
                <a:solidFill>
                  <a:srgbClr val="FFFF00"/>
                </a:solidFill>
              </a:rPr>
              <a:t>100dB</a:t>
            </a:r>
            <a:endParaRPr lang="en-US" dirty="0">
              <a:solidFill>
                <a:srgbClr val="FFFF00"/>
              </a:solidFill>
            </a:endParaRPr>
          </a:p>
        </p:txBody>
      </p:sp>
      <p:sp>
        <p:nvSpPr>
          <p:cNvPr id="21" name="Rectangle 20"/>
          <p:cNvSpPr/>
          <p:nvPr/>
        </p:nvSpPr>
        <p:spPr>
          <a:xfrm>
            <a:off x="7800518" y="1621704"/>
            <a:ext cx="1160566" cy="685314"/>
          </a:xfrm>
          <a:prstGeom prst="rect">
            <a:avLst/>
          </a:prstGeom>
        </p:spPr>
        <p:txBody>
          <a:bodyPr wrap="none" lIns="130046" tIns="65023" rIns="130046" bIns="65023">
            <a:spAutoFit/>
          </a:bodyPr>
          <a:lstStyle/>
          <a:p>
            <a:r>
              <a:rPr lang="en-US" b="1" dirty="0" smtClean="0">
                <a:solidFill>
                  <a:schemeClr val="accent5"/>
                </a:solidFill>
              </a:rPr>
              <a:t>18M</a:t>
            </a:r>
            <a:endParaRPr lang="en-US" b="1" dirty="0">
              <a:solidFill>
                <a:schemeClr val="accent5"/>
              </a:solidFill>
            </a:endParaRPr>
          </a:p>
        </p:txBody>
      </p:sp>
    </p:spTree>
    <p:extLst>
      <p:ext uri="{BB962C8B-B14F-4D97-AF65-F5344CB8AC3E}">
        <p14:creationId xmlns:p14="http://schemas.microsoft.com/office/powerpoint/2010/main" val="3327263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3493" y="1881424"/>
            <a:ext cx="8128000" cy="6616960"/>
          </a:xfrm>
        </p:spPr>
        <p:txBody>
          <a:bodyPr>
            <a:normAutofit/>
          </a:bodyPr>
          <a:lstStyle/>
          <a:p>
            <a:pPr marL="0" indent="0">
              <a:buNone/>
            </a:pPr>
            <a:r>
              <a:rPr lang="en-US" b="1" dirty="0"/>
              <a:t>Conventional speakers and horns use a cone shape to project sound toward its intended target.  When sound is generated from a conical device, multiple signal waves are generated from reflection and multiple phase emission which results in distortion.  The farther the sound travels, the more distortion occurs, resulting in a less intelligible message over long distances</a:t>
            </a:r>
            <a:r>
              <a:rPr lang="en-US" b="1" dirty="0" smtClean="0"/>
              <a:t>.</a:t>
            </a:r>
            <a:endParaRPr lang="en-US" b="1" dirty="0"/>
          </a:p>
        </p:txBody>
      </p:sp>
      <p:sp>
        <p:nvSpPr>
          <p:cNvPr id="3" name="Title 2"/>
          <p:cNvSpPr>
            <a:spLocks noGrp="1"/>
          </p:cNvSpPr>
          <p:nvPr>
            <p:ph type="title"/>
          </p:nvPr>
        </p:nvSpPr>
        <p:spPr>
          <a:xfrm>
            <a:off x="433493" y="325120"/>
            <a:ext cx="11704320" cy="1842347"/>
          </a:xfrm>
        </p:spPr>
        <p:txBody>
          <a:bodyPr>
            <a:normAutofit/>
          </a:bodyPr>
          <a:lstStyle/>
          <a:p>
            <a:r>
              <a:rPr lang="en-US" sz="5400" dirty="0"/>
              <a:t>CONVENTIONAL </a:t>
            </a:r>
            <a:r>
              <a:rPr lang="en-US" sz="5400" dirty="0" smtClean="0"/>
              <a:t>SPEAKERS –“Cone”</a:t>
            </a:r>
            <a:endParaRPr lang="en-US" sz="5400" dirty="0"/>
          </a:p>
        </p:txBody>
      </p:sp>
      <p:pic>
        <p:nvPicPr>
          <p:cNvPr id="4" name="Picture 2" descr="Multiple Ph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1493" y="3359574"/>
            <a:ext cx="3884732" cy="205909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780354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0240" y="2059093"/>
            <a:ext cx="8236373" cy="6827520"/>
          </a:xfrm>
        </p:spPr>
        <p:txBody>
          <a:bodyPr>
            <a:normAutofit fontScale="92500"/>
          </a:bodyPr>
          <a:lstStyle/>
          <a:p>
            <a:pPr marL="0" indent="0">
              <a:buNone/>
            </a:pPr>
            <a:r>
              <a:rPr lang="en-US" b="1" dirty="0" smtClean="0"/>
              <a:t>Magnetic </a:t>
            </a:r>
            <a:r>
              <a:rPr lang="en-US" b="1" dirty="0"/>
              <a:t>Audio Device (MAD) </a:t>
            </a:r>
            <a:r>
              <a:rPr lang="en-US" b="1" dirty="0" smtClean="0"/>
              <a:t>uses </a:t>
            </a:r>
            <a:r>
              <a:rPr lang="en-US" b="1" i="1" dirty="0"/>
              <a:t>Planar Technology</a:t>
            </a:r>
            <a:r>
              <a:rPr lang="en-US" b="1" dirty="0"/>
              <a:t> to generate the audio signal.  The Clear Voice “transducer” generates a single, perfectly shaped sound wave that can travel long distances while delivering superior intelligibility.  The advanced technology also provides the ability to generate an intelligible signal at a volume level that is </a:t>
            </a:r>
            <a:r>
              <a:rPr lang="en-US" b="1" dirty="0" smtClean="0"/>
              <a:t>10dB </a:t>
            </a:r>
            <a:r>
              <a:rPr lang="en-US" b="1" dirty="0"/>
              <a:t>lower than the ambient noise level of the operating environment, reducing the risk of hearing damage to the operator and those in close proximity</a:t>
            </a:r>
            <a:r>
              <a:rPr lang="en-US" b="1" dirty="0" smtClean="0"/>
              <a:t>.</a:t>
            </a:r>
            <a:endParaRPr lang="en-US" b="1" dirty="0"/>
          </a:p>
        </p:txBody>
      </p:sp>
      <p:sp>
        <p:nvSpPr>
          <p:cNvPr id="3" name="Title 2"/>
          <p:cNvSpPr>
            <a:spLocks noGrp="1"/>
          </p:cNvSpPr>
          <p:nvPr>
            <p:ph type="title"/>
          </p:nvPr>
        </p:nvSpPr>
        <p:spPr/>
        <p:txBody>
          <a:bodyPr/>
          <a:lstStyle/>
          <a:p>
            <a:r>
              <a:rPr lang="en-US" dirty="0" smtClean="0"/>
              <a:t>Clear Voice Technology - Planar</a:t>
            </a:r>
            <a:endParaRPr lang="en-US" dirty="0"/>
          </a:p>
        </p:txBody>
      </p:sp>
      <p:pic>
        <p:nvPicPr>
          <p:cNvPr id="4" name="Picture 4" descr="Transdu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6614" y="3476977"/>
            <a:ext cx="3691971" cy="21584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39887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7" name="Shape 47"/>
          <p:cNvSpPr>
            <a:spLocks noGrp="1"/>
          </p:cNvSpPr>
          <p:nvPr>
            <p:ph type="body" idx="4294967295"/>
          </p:nvPr>
        </p:nvSpPr>
        <p:spPr>
          <a:xfrm>
            <a:off x="8382000" y="8935516"/>
            <a:ext cx="2481213" cy="538684"/>
          </a:xfrm>
          <a:prstGeom prst="rect">
            <a:avLst/>
          </a:prstGeom>
        </p:spPr>
        <p:txBody>
          <a:bodyPr anchor="t"/>
          <a:lstStyle>
            <a:lvl1pPr marL="0" indent="0">
              <a:spcBef>
                <a:spcPts val="0"/>
              </a:spcBef>
              <a:buSzTx/>
              <a:buNone/>
              <a:defRPr sz="1600">
                <a:solidFill>
                  <a:srgbClr val="164F86"/>
                </a:solidFill>
                <a:latin typeface="Arial"/>
                <a:ea typeface="Arial"/>
                <a:cs typeface="Arial"/>
                <a:sym typeface="Arial"/>
              </a:defRPr>
            </a:lvl1pPr>
          </a:lstStyle>
          <a:p>
            <a:pPr lvl="0">
              <a:defRPr sz="1800">
                <a:solidFill>
                  <a:srgbClr val="000000"/>
                </a:solidFill>
              </a:defRPr>
            </a:pPr>
            <a:r>
              <a:rPr sz="1600">
                <a:solidFill>
                  <a:srgbClr val="164F86"/>
                </a:solidFill>
              </a:rPr>
              <a:t>Security Access Solutions</a:t>
            </a: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5501" y="2813271"/>
            <a:ext cx="11077890" cy="24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3799" y="5535703"/>
            <a:ext cx="11056356" cy="20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66382" y="681169"/>
            <a:ext cx="8440297"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8000" b="0" i="0" u="none" strike="noStrike" cap="none" spc="0" normalizeH="0" baseline="0" dirty="0" smtClean="0">
                <a:ln>
                  <a:noFill/>
                </a:ln>
                <a:solidFill>
                  <a:schemeClr val="accent1">
                    <a:lumMod val="60000"/>
                    <a:lumOff val="40000"/>
                  </a:schemeClr>
                </a:solidFill>
                <a:effectLst/>
                <a:uFillTx/>
                <a:latin typeface="+mn-lt"/>
                <a:ea typeface="+mn-ea"/>
                <a:cs typeface="+mn-cs"/>
                <a:sym typeface="Helvetica Light"/>
              </a:rPr>
              <a:t>The Difference</a:t>
            </a:r>
            <a:endParaRPr kumimoji="0" lang="en-US" sz="8000" b="0" i="0" u="none" strike="noStrike" cap="none" spc="0" normalizeH="0" baseline="0" dirty="0">
              <a:ln>
                <a:noFill/>
              </a:ln>
              <a:solidFill>
                <a:schemeClr val="accent1">
                  <a:lumMod val="60000"/>
                  <a:lumOff val="40000"/>
                </a:schemeClr>
              </a:solidFill>
              <a:effectLst/>
              <a:uFillTx/>
              <a:latin typeface="+mn-lt"/>
              <a:ea typeface="+mn-ea"/>
              <a:cs typeface="+mn-cs"/>
              <a:sym typeface="Helvetica Light"/>
            </a:endParaRPr>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0240" y="3750169"/>
            <a:ext cx="10078720" cy="5028072"/>
          </a:xfrm>
        </p:spPr>
        <p:txBody>
          <a:bodyPr>
            <a:normAutofit fontScale="92500" lnSpcReduction="10000"/>
          </a:bodyPr>
          <a:lstStyle/>
          <a:p>
            <a:r>
              <a:rPr lang="en-US" dirty="0"/>
              <a:t>A </a:t>
            </a:r>
            <a:r>
              <a:rPr lang="en-US" dirty="0">
                <a:solidFill>
                  <a:srgbClr val="FFFF00"/>
                </a:solidFill>
              </a:rPr>
              <a:t>CLEAR VOICE </a:t>
            </a:r>
            <a:r>
              <a:rPr lang="en-US" b="1" dirty="0">
                <a:solidFill>
                  <a:srgbClr val="FFFF00"/>
                </a:solidFill>
              </a:rPr>
              <a:t>1MN</a:t>
            </a:r>
            <a:r>
              <a:rPr lang="en-US" dirty="0">
                <a:solidFill>
                  <a:srgbClr val="FFFF00"/>
                </a:solidFill>
              </a:rPr>
              <a:t> </a:t>
            </a:r>
            <a:r>
              <a:rPr lang="en-US" dirty="0" smtClean="0"/>
              <a:t>(Hand Held) speaker with a maximum output of </a:t>
            </a:r>
            <a:r>
              <a:rPr lang="en-US" b="1" dirty="0" smtClean="0"/>
              <a:t>114dB</a:t>
            </a:r>
            <a:r>
              <a:rPr lang="en-US" dirty="0" smtClean="0"/>
              <a:t> at 1 meter will dramatically outperform a conventional Horn 60W with130 dB in similar environments</a:t>
            </a:r>
          </a:p>
          <a:p>
            <a:r>
              <a:rPr lang="en-US" dirty="0" smtClean="0"/>
              <a:t>At 16 meters the Horn’s output is 106dB</a:t>
            </a:r>
            <a:r>
              <a:rPr lang="en-US" dirty="0"/>
              <a:t>, </a:t>
            </a:r>
            <a:r>
              <a:rPr lang="en-US" dirty="0">
                <a:solidFill>
                  <a:srgbClr val="FFFF00"/>
                </a:solidFill>
              </a:rPr>
              <a:t>1MN</a:t>
            </a:r>
            <a:r>
              <a:rPr lang="en-US" dirty="0"/>
              <a:t> </a:t>
            </a:r>
            <a:r>
              <a:rPr lang="en-US" dirty="0" smtClean="0"/>
              <a:t>is at </a:t>
            </a:r>
            <a:r>
              <a:rPr lang="en-US" b="1" dirty="0" smtClean="0"/>
              <a:t>102dB </a:t>
            </a:r>
            <a:r>
              <a:rPr lang="en-US" b="1" dirty="0" smtClean="0"/>
              <a:t>both speakers can </a:t>
            </a:r>
            <a:r>
              <a:rPr lang="en-US" b="1" dirty="0" smtClean="0"/>
              <a:t>heard</a:t>
            </a:r>
            <a:r>
              <a:rPr lang="en-US" dirty="0" smtClean="0"/>
              <a:t>.</a:t>
            </a:r>
            <a:endParaRPr lang="en-US" dirty="0"/>
          </a:p>
          <a:p>
            <a:r>
              <a:rPr lang="en-US" dirty="0" smtClean="0"/>
              <a:t>At 32 meters the Horn is at 100dB</a:t>
            </a:r>
            <a:r>
              <a:rPr lang="en-US" dirty="0"/>
              <a:t>, CLEAR VOICE </a:t>
            </a:r>
            <a:r>
              <a:rPr lang="en-US" dirty="0" smtClean="0"/>
              <a:t>is at </a:t>
            </a:r>
            <a:r>
              <a:rPr lang="en-US" b="1" dirty="0" smtClean="0">
                <a:solidFill>
                  <a:srgbClr val="FFFF00"/>
                </a:solidFill>
              </a:rPr>
              <a:t>99dB, </a:t>
            </a:r>
            <a:r>
              <a:rPr lang="en-US" b="1" dirty="0" smtClean="0"/>
              <a:t>both speakers can be heard.</a:t>
            </a:r>
            <a:endParaRPr lang="en-US" b="1" dirty="0"/>
          </a:p>
        </p:txBody>
      </p:sp>
      <p:sp>
        <p:nvSpPr>
          <p:cNvPr id="6" name="Rectangle 5"/>
          <p:cNvSpPr/>
          <p:nvPr/>
        </p:nvSpPr>
        <p:spPr>
          <a:xfrm>
            <a:off x="866987" y="752264"/>
            <a:ext cx="11524519" cy="654536"/>
          </a:xfrm>
          <a:prstGeom prst="rect">
            <a:avLst/>
          </a:prstGeom>
        </p:spPr>
        <p:txBody>
          <a:bodyPr wrap="square" lIns="130046" tIns="65023" rIns="130046" bIns="65023">
            <a:spAutoFit/>
          </a:bodyPr>
          <a:lstStyle/>
          <a:p>
            <a:pPr algn="l"/>
            <a:r>
              <a:rPr lang="en-US" sz="3400" b="1" dirty="0">
                <a:solidFill>
                  <a:srgbClr val="FFFFFF"/>
                </a:solidFill>
              </a:rPr>
              <a:t>60W HORN Vs.  </a:t>
            </a:r>
            <a:r>
              <a:rPr lang="en-US" sz="3400" b="1" dirty="0">
                <a:solidFill>
                  <a:srgbClr val="FFFF00"/>
                </a:solidFill>
              </a:rPr>
              <a:t>Clear Voice </a:t>
            </a:r>
            <a:r>
              <a:rPr lang="en-US" sz="3400" b="1" dirty="0">
                <a:solidFill>
                  <a:srgbClr val="FFFFFF"/>
                </a:solidFill>
              </a:rPr>
              <a:t>“</a:t>
            </a:r>
            <a:r>
              <a:rPr lang="en-US" sz="3400" b="1" dirty="0">
                <a:solidFill>
                  <a:srgbClr val="FFFF00"/>
                </a:solidFill>
              </a:rPr>
              <a:t>1MN</a:t>
            </a:r>
            <a:r>
              <a:rPr lang="en-US" sz="3400" b="1" dirty="0" smtClean="0">
                <a:solidFill>
                  <a:srgbClr val="FFFFFF"/>
                </a:solidFill>
              </a:rPr>
              <a:t>” (powered hand held) </a:t>
            </a:r>
            <a:endParaRPr lang="en-US" sz="3400" b="1" dirty="0">
              <a:solidFill>
                <a:srgbClr val="FFFFFF"/>
              </a:solidFill>
            </a:endParaRPr>
          </a:p>
        </p:txBody>
      </p:sp>
      <p:cxnSp>
        <p:nvCxnSpPr>
          <p:cNvPr id="7" name="Straight Connector 6"/>
          <p:cNvCxnSpPr/>
          <p:nvPr/>
        </p:nvCxnSpPr>
        <p:spPr>
          <a:xfrm flipV="1">
            <a:off x="981073" y="2261060"/>
            <a:ext cx="11410433" cy="147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rot="16200000">
            <a:off x="144119" y="2067100"/>
            <a:ext cx="975361" cy="525857"/>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9" name="Rectangle 8"/>
          <p:cNvSpPr/>
          <p:nvPr/>
        </p:nvSpPr>
        <p:spPr>
          <a:xfrm>
            <a:off x="1036409" y="1625600"/>
            <a:ext cx="903881" cy="685314"/>
          </a:xfrm>
          <a:prstGeom prst="rect">
            <a:avLst/>
          </a:prstGeom>
        </p:spPr>
        <p:txBody>
          <a:bodyPr wrap="none" lIns="130046" tIns="65023" rIns="130046" bIns="65023">
            <a:spAutoFit/>
          </a:bodyPr>
          <a:lstStyle/>
          <a:p>
            <a:r>
              <a:rPr lang="en-US" b="1" dirty="0">
                <a:solidFill>
                  <a:srgbClr val="FFFFFF"/>
                </a:solidFill>
              </a:rPr>
              <a:t>1M</a:t>
            </a:r>
          </a:p>
        </p:txBody>
      </p:sp>
      <p:sp>
        <p:nvSpPr>
          <p:cNvPr id="10" name="Rectangle 9"/>
          <p:cNvSpPr/>
          <p:nvPr/>
        </p:nvSpPr>
        <p:spPr>
          <a:xfrm>
            <a:off x="1856763" y="1625600"/>
            <a:ext cx="903881" cy="685314"/>
          </a:xfrm>
          <a:prstGeom prst="rect">
            <a:avLst/>
          </a:prstGeom>
        </p:spPr>
        <p:txBody>
          <a:bodyPr wrap="none" lIns="130046" tIns="65023" rIns="130046" bIns="65023">
            <a:spAutoFit/>
          </a:bodyPr>
          <a:lstStyle/>
          <a:p>
            <a:r>
              <a:rPr lang="en-US" b="1" dirty="0" smtClean="0">
                <a:solidFill>
                  <a:srgbClr val="FFFFFF"/>
                </a:solidFill>
              </a:rPr>
              <a:t>2M</a:t>
            </a:r>
            <a:endParaRPr lang="en-US" b="1" dirty="0">
              <a:solidFill>
                <a:srgbClr val="FFFFFF"/>
              </a:solidFill>
            </a:endParaRPr>
          </a:p>
        </p:txBody>
      </p:sp>
      <p:sp>
        <p:nvSpPr>
          <p:cNvPr id="11" name="Rectangle 10"/>
          <p:cNvSpPr/>
          <p:nvPr/>
        </p:nvSpPr>
        <p:spPr>
          <a:xfrm>
            <a:off x="2989396" y="1625600"/>
            <a:ext cx="903881" cy="685314"/>
          </a:xfrm>
          <a:prstGeom prst="rect">
            <a:avLst/>
          </a:prstGeom>
        </p:spPr>
        <p:txBody>
          <a:bodyPr wrap="none" lIns="130046" tIns="65023" rIns="130046" bIns="65023">
            <a:spAutoFit/>
          </a:bodyPr>
          <a:lstStyle/>
          <a:p>
            <a:r>
              <a:rPr lang="en-US" b="1" dirty="0" smtClean="0">
                <a:solidFill>
                  <a:srgbClr val="FFFFFF"/>
                </a:solidFill>
              </a:rPr>
              <a:t>4M</a:t>
            </a:r>
            <a:endParaRPr lang="en-US" b="1" dirty="0">
              <a:solidFill>
                <a:srgbClr val="FFFFFF"/>
              </a:solidFill>
            </a:endParaRPr>
          </a:p>
        </p:txBody>
      </p:sp>
      <p:sp>
        <p:nvSpPr>
          <p:cNvPr id="12" name="Rectangle 11"/>
          <p:cNvSpPr/>
          <p:nvPr/>
        </p:nvSpPr>
        <p:spPr>
          <a:xfrm>
            <a:off x="4457723" y="1625600"/>
            <a:ext cx="903881" cy="685314"/>
          </a:xfrm>
          <a:prstGeom prst="rect">
            <a:avLst/>
          </a:prstGeom>
        </p:spPr>
        <p:txBody>
          <a:bodyPr wrap="none" lIns="130046" tIns="65023" rIns="130046" bIns="65023">
            <a:spAutoFit/>
          </a:bodyPr>
          <a:lstStyle/>
          <a:p>
            <a:r>
              <a:rPr lang="en-US" b="1" dirty="0">
                <a:solidFill>
                  <a:srgbClr val="FFFFFF"/>
                </a:solidFill>
              </a:rPr>
              <a:t>8</a:t>
            </a:r>
            <a:r>
              <a:rPr lang="en-US" b="1" dirty="0" smtClean="0">
                <a:solidFill>
                  <a:srgbClr val="FFFFFF"/>
                </a:solidFill>
              </a:rPr>
              <a:t>M</a:t>
            </a:r>
            <a:endParaRPr lang="en-US" b="1" dirty="0">
              <a:solidFill>
                <a:srgbClr val="FFFFFF"/>
              </a:solidFill>
            </a:endParaRPr>
          </a:p>
        </p:txBody>
      </p:sp>
      <p:sp>
        <p:nvSpPr>
          <p:cNvPr id="13" name="Rectangle 12"/>
          <p:cNvSpPr/>
          <p:nvPr/>
        </p:nvSpPr>
        <p:spPr>
          <a:xfrm>
            <a:off x="6456300" y="1625600"/>
            <a:ext cx="1160566" cy="685314"/>
          </a:xfrm>
          <a:prstGeom prst="rect">
            <a:avLst/>
          </a:prstGeom>
        </p:spPr>
        <p:txBody>
          <a:bodyPr wrap="none" lIns="130046" tIns="65023" rIns="130046" bIns="65023">
            <a:spAutoFit/>
          </a:bodyPr>
          <a:lstStyle/>
          <a:p>
            <a:r>
              <a:rPr lang="en-US" b="1" dirty="0" smtClean="0">
                <a:solidFill>
                  <a:srgbClr val="FFFFFF"/>
                </a:solidFill>
              </a:rPr>
              <a:t>16M</a:t>
            </a:r>
            <a:endParaRPr lang="en-US" b="1" dirty="0">
              <a:solidFill>
                <a:srgbClr val="FFFFFF"/>
              </a:solidFill>
            </a:endParaRPr>
          </a:p>
        </p:txBody>
      </p:sp>
      <p:sp>
        <p:nvSpPr>
          <p:cNvPr id="14" name="Rectangle 13"/>
          <p:cNvSpPr/>
          <p:nvPr/>
        </p:nvSpPr>
        <p:spPr>
          <a:xfrm>
            <a:off x="11326688" y="1625600"/>
            <a:ext cx="1173390" cy="685314"/>
          </a:xfrm>
          <a:prstGeom prst="rect">
            <a:avLst/>
          </a:prstGeom>
        </p:spPr>
        <p:txBody>
          <a:bodyPr wrap="none" lIns="130046" tIns="65023" rIns="130046" bIns="65023">
            <a:spAutoFit/>
          </a:bodyPr>
          <a:lstStyle/>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32M</a:t>
            </a:r>
            <a:endParaRPr lang="en-US" b="1" dirty="0">
              <a:solidFill>
                <a:srgbClr val="008000"/>
              </a:solidFill>
            </a:endParaRPr>
          </a:p>
        </p:txBody>
      </p:sp>
      <p:sp>
        <p:nvSpPr>
          <p:cNvPr id="15" name="Rectangle 14"/>
          <p:cNvSpPr/>
          <p:nvPr/>
        </p:nvSpPr>
        <p:spPr>
          <a:xfrm>
            <a:off x="726367" y="2400808"/>
            <a:ext cx="1320454" cy="562203"/>
          </a:xfrm>
          <a:prstGeom prst="rect">
            <a:avLst/>
          </a:prstGeom>
        </p:spPr>
        <p:txBody>
          <a:bodyPr wrap="none" lIns="130046" tIns="65023" rIns="130046" bIns="65023">
            <a:spAutoFit/>
          </a:bodyPr>
          <a:lstStyle/>
          <a:p>
            <a:r>
              <a:rPr lang="en-US" sz="2800" b="1" dirty="0">
                <a:solidFill>
                  <a:srgbClr val="FFFFFF"/>
                </a:solidFill>
              </a:rPr>
              <a:t>130dB</a:t>
            </a:r>
            <a:endParaRPr lang="en-US" b="1" dirty="0">
              <a:solidFill>
                <a:srgbClr val="FFFFFF"/>
              </a:solidFill>
            </a:endParaRPr>
          </a:p>
        </p:txBody>
      </p:sp>
      <p:sp>
        <p:nvSpPr>
          <p:cNvPr id="16" name="Rectangle 15"/>
          <p:cNvSpPr/>
          <p:nvPr/>
        </p:nvSpPr>
        <p:spPr>
          <a:xfrm>
            <a:off x="1763281" y="2400808"/>
            <a:ext cx="1320454" cy="562203"/>
          </a:xfrm>
          <a:prstGeom prst="rect">
            <a:avLst/>
          </a:prstGeom>
        </p:spPr>
        <p:txBody>
          <a:bodyPr wrap="none" lIns="130046" tIns="65023" rIns="130046" bIns="65023">
            <a:spAutoFit/>
          </a:bodyPr>
          <a:lstStyle/>
          <a:p>
            <a:r>
              <a:rPr lang="en-US" sz="2800" b="1" dirty="0">
                <a:solidFill>
                  <a:srgbClr val="FFFFFF"/>
                </a:solidFill>
              </a:rPr>
              <a:t>124dB</a:t>
            </a:r>
            <a:endParaRPr lang="en-US" b="1" dirty="0">
              <a:solidFill>
                <a:srgbClr val="FFFFFF"/>
              </a:solidFill>
            </a:endParaRPr>
          </a:p>
        </p:txBody>
      </p:sp>
      <p:sp>
        <p:nvSpPr>
          <p:cNvPr id="17" name="Rectangle 16"/>
          <p:cNvSpPr/>
          <p:nvPr/>
        </p:nvSpPr>
        <p:spPr>
          <a:xfrm>
            <a:off x="2867173" y="2400808"/>
            <a:ext cx="1320454" cy="562203"/>
          </a:xfrm>
          <a:prstGeom prst="rect">
            <a:avLst/>
          </a:prstGeom>
        </p:spPr>
        <p:txBody>
          <a:bodyPr wrap="none" lIns="130046" tIns="65023" rIns="130046" bIns="65023">
            <a:spAutoFit/>
          </a:bodyPr>
          <a:lstStyle/>
          <a:p>
            <a:r>
              <a:rPr lang="en-US" sz="2800" b="1" dirty="0" smtClean="0">
                <a:solidFill>
                  <a:srgbClr val="FFFFFF"/>
                </a:solidFill>
              </a:rPr>
              <a:t>118dB</a:t>
            </a:r>
            <a:endParaRPr lang="en-US" b="1" dirty="0">
              <a:solidFill>
                <a:srgbClr val="FFFFFF"/>
              </a:solidFill>
            </a:endParaRPr>
          </a:p>
        </p:txBody>
      </p:sp>
      <p:sp>
        <p:nvSpPr>
          <p:cNvPr id="18" name="Rectangle 17"/>
          <p:cNvSpPr/>
          <p:nvPr/>
        </p:nvSpPr>
        <p:spPr>
          <a:xfrm>
            <a:off x="4235709" y="2384213"/>
            <a:ext cx="1320454" cy="562203"/>
          </a:xfrm>
          <a:prstGeom prst="rect">
            <a:avLst/>
          </a:prstGeom>
        </p:spPr>
        <p:txBody>
          <a:bodyPr wrap="none" lIns="130046" tIns="65023" rIns="130046" bIns="65023">
            <a:spAutoFit/>
          </a:bodyPr>
          <a:lstStyle/>
          <a:p>
            <a:r>
              <a:rPr lang="en-US" sz="2800" b="1" dirty="0" smtClean="0">
                <a:solidFill>
                  <a:srgbClr val="FFFFFF"/>
                </a:solidFill>
              </a:rPr>
              <a:t>112dB</a:t>
            </a:r>
            <a:endParaRPr lang="en-US" dirty="0"/>
          </a:p>
        </p:txBody>
      </p:sp>
      <p:sp>
        <p:nvSpPr>
          <p:cNvPr id="19" name="Rectangle 18"/>
          <p:cNvSpPr/>
          <p:nvPr/>
        </p:nvSpPr>
        <p:spPr>
          <a:xfrm>
            <a:off x="6473277" y="2384213"/>
            <a:ext cx="1320454" cy="562203"/>
          </a:xfrm>
          <a:prstGeom prst="rect">
            <a:avLst/>
          </a:prstGeom>
        </p:spPr>
        <p:txBody>
          <a:bodyPr wrap="none" lIns="130046" tIns="65023" rIns="130046" bIns="65023">
            <a:spAutoFit/>
          </a:bodyPr>
          <a:lstStyle/>
          <a:p>
            <a:r>
              <a:rPr lang="en-US" sz="2800" b="1" dirty="0" smtClean="0">
                <a:solidFill>
                  <a:srgbClr val="FFFFFF"/>
                </a:solidFill>
              </a:rPr>
              <a:t>106dB</a:t>
            </a:r>
            <a:endParaRPr lang="en-US" sz="2800" dirty="0"/>
          </a:p>
        </p:txBody>
      </p:sp>
      <p:sp>
        <p:nvSpPr>
          <p:cNvPr id="20" name="Rectangle 19"/>
          <p:cNvSpPr/>
          <p:nvPr/>
        </p:nvSpPr>
        <p:spPr>
          <a:xfrm>
            <a:off x="11133330" y="2384213"/>
            <a:ext cx="1320454" cy="562203"/>
          </a:xfrm>
          <a:prstGeom prst="rect">
            <a:avLst/>
          </a:prstGeom>
        </p:spPr>
        <p:txBody>
          <a:bodyPr wrap="none" lIns="130046" tIns="65023" rIns="130046" bIns="65023">
            <a:spAutoFit/>
          </a:bodyPr>
          <a:lstStyle/>
          <a:p>
            <a:r>
              <a:rPr lang="en-US" sz="2800" b="1" dirty="0" smtClean="0">
                <a:solidFill>
                  <a:srgbClr val="FFFFFF"/>
                </a:solidFill>
              </a:rPr>
              <a:t>100dB</a:t>
            </a:r>
            <a:endParaRPr lang="en-US" sz="2800" dirty="0"/>
          </a:p>
        </p:txBody>
      </p:sp>
      <p:sp>
        <p:nvSpPr>
          <p:cNvPr id="2" name="Rectangle 1"/>
          <p:cNvSpPr/>
          <p:nvPr/>
        </p:nvSpPr>
        <p:spPr>
          <a:xfrm>
            <a:off x="687126" y="2817707"/>
            <a:ext cx="1320454" cy="562203"/>
          </a:xfrm>
          <a:prstGeom prst="rect">
            <a:avLst/>
          </a:prstGeom>
        </p:spPr>
        <p:txBody>
          <a:bodyPr wrap="none" lIns="130046" tIns="65023" rIns="130046" bIns="65023">
            <a:spAutoFit/>
          </a:bodyPr>
          <a:lstStyle/>
          <a:p>
            <a:r>
              <a:rPr lang="en-US" sz="2800" b="1" dirty="0" smtClean="0">
                <a:solidFill>
                  <a:srgbClr val="FFFF00"/>
                </a:solidFill>
              </a:rPr>
              <a:t>114dB</a:t>
            </a:r>
            <a:endParaRPr lang="en-US" dirty="0">
              <a:solidFill>
                <a:srgbClr val="FFFF00"/>
              </a:solidFill>
            </a:endParaRPr>
          </a:p>
        </p:txBody>
      </p:sp>
      <p:sp>
        <p:nvSpPr>
          <p:cNvPr id="3" name="Rectangle 2"/>
          <p:cNvSpPr/>
          <p:nvPr/>
        </p:nvSpPr>
        <p:spPr>
          <a:xfrm>
            <a:off x="1743122" y="2817707"/>
            <a:ext cx="1320454" cy="562203"/>
          </a:xfrm>
          <a:prstGeom prst="rect">
            <a:avLst/>
          </a:prstGeom>
        </p:spPr>
        <p:txBody>
          <a:bodyPr wrap="none" lIns="130046" tIns="65023" rIns="130046" bIns="65023">
            <a:spAutoFit/>
          </a:bodyPr>
          <a:lstStyle/>
          <a:p>
            <a:r>
              <a:rPr lang="en-US" sz="2800" b="1" dirty="0" smtClean="0">
                <a:solidFill>
                  <a:srgbClr val="FFFF00"/>
                </a:solidFill>
              </a:rPr>
              <a:t>111dB</a:t>
            </a:r>
            <a:endParaRPr lang="en-US" dirty="0">
              <a:solidFill>
                <a:srgbClr val="FFFF00"/>
              </a:solidFill>
            </a:endParaRPr>
          </a:p>
        </p:txBody>
      </p:sp>
      <p:sp>
        <p:nvSpPr>
          <p:cNvPr id="4" name="Rectangle 3"/>
          <p:cNvSpPr/>
          <p:nvPr/>
        </p:nvSpPr>
        <p:spPr>
          <a:xfrm>
            <a:off x="2847014" y="2817707"/>
            <a:ext cx="1320454" cy="562203"/>
          </a:xfrm>
          <a:prstGeom prst="rect">
            <a:avLst/>
          </a:prstGeom>
        </p:spPr>
        <p:txBody>
          <a:bodyPr wrap="none" lIns="130046" tIns="65023" rIns="130046" bIns="65023">
            <a:spAutoFit/>
          </a:bodyPr>
          <a:lstStyle/>
          <a:p>
            <a:r>
              <a:rPr lang="en-US" sz="2800" b="1" dirty="0" smtClean="0">
                <a:solidFill>
                  <a:srgbClr val="FFFF00"/>
                </a:solidFill>
              </a:rPr>
              <a:t>108dB</a:t>
            </a:r>
            <a:endParaRPr lang="en-US" dirty="0"/>
          </a:p>
        </p:txBody>
      </p:sp>
      <p:sp>
        <p:nvSpPr>
          <p:cNvPr id="21" name="Rectangle 20"/>
          <p:cNvSpPr/>
          <p:nvPr/>
        </p:nvSpPr>
        <p:spPr>
          <a:xfrm>
            <a:off x="4235709" y="2817707"/>
            <a:ext cx="1320454" cy="562203"/>
          </a:xfrm>
          <a:prstGeom prst="rect">
            <a:avLst/>
          </a:prstGeom>
        </p:spPr>
        <p:txBody>
          <a:bodyPr wrap="none" lIns="130046" tIns="65023" rIns="130046" bIns="65023">
            <a:spAutoFit/>
          </a:bodyPr>
          <a:lstStyle/>
          <a:p>
            <a:r>
              <a:rPr lang="en-US" sz="2800" b="1" dirty="0" smtClean="0">
                <a:solidFill>
                  <a:srgbClr val="FFFF00"/>
                </a:solidFill>
              </a:rPr>
              <a:t>105dB</a:t>
            </a:r>
            <a:endParaRPr lang="en-US" dirty="0"/>
          </a:p>
        </p:txBody>
      </p:sp>
      <p:sp>
        <p:nvSpPr>
          <p:cNvPr id="22" name="Rectangle 21"/>
          <p:cNvSpPr/>
          <p:nvPr/>
        </p:nvSpPr>
        <p:spPr>
          <a:xfrm>
            <a:off x="6473277" y="2817707"/>
            <a:ext cx="1320454" cy="562203"/>
          </a:xfrm>
          <a:prstGeom prst="rect">
            <a:avLst/>
          </a:prstGeom>
        </p:spPr>
        <p:txBody>
          <a:bodyPr wrap="none" lIns="130046" tIns="65023" rIns="130046" bIns="65023">
            <a:spAutoFit/>
          </a:bodyPr>
          <a:lstStyle/>
          <a:p>
            <a:r>
              <a:rPr lang="en-US" sz="2800" b="1" dirty="0" smtClean="0">
                <a:solidFill>
                  <a:srgbClr val="FFFF00"/>
                </a:solidFill>
              </a:rPr>
              <a:t>102dB</a:t>
            </a:r>
            <a:endParaRPr lang="en-US" dirty="0"/>
          </a:p>
        </p:txBody>
      </p:sp>
      <p:sp>
        <p:nvSpPr>
          <p:cNvPr id="23" name="Rectangle 22"/>
          <p:cNvSpPr/>
          <p:nvPr/>
        </p:nvSpPr>
        <p:spPr>
          <a:xfrm>
            <a:off x="11255050" y="2817707"/>
            <a:ext cx="1243407" cy="623759"/>
          </a:xfrm>
          <a:prstGeom prst="rect">
            <a:avLst/>
          </a:prstGeom>
        </p:spPr>
        <p:txBody>
          <a:bodyPr wrap="none" lIns="130046" tIns="65023" rIns="130046" bIns="65023">
            <a:spAutoFit/>
          </a:bodyPr>
          <a:lstStyle/>
          <a:p>
            <a:r>
              <a:rPr lang="en-US" sz="3200" b="1" dirty="0" smtClean="0">
                <a:solidFill>
                  <a:srgbClr val="FFFF00"/>
                </a:solidFill>
              </a:rPr>
              <a:t>99dB</a:t>
            </a:r>
            <a:endParaRPr lang="en-US" sz="3200" dirty="0"/>
          </a:p>
        </p:txBody>
      </p:sp>
    </p:spTree>
    <p:extLst>
      <p:ext uri="{BB962C8B-B14F-4D97-AF65-F5344CB8AC3E}">
        <p14:creationId xmlns:p14="http://schemas.microsoft.com/office/powerpoint/2010/main" val="107206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8173" y="3750169"/>
            <a:ext cx="10078720" cy="5028072"/>
          </a:xfrm>
        </p:spPr>
        <p:txBody>
          <a:bodyPr>
            <a:normAutofit fontScale="92500" lnSpcReduction="20000"/>
          </a:bodyPr>
          <a:lstStyle/>
          <a:p>
            <a:r>
              <a:rPr lang="en-US" dirty="0" smtClean="0"/>
              <a:t>Messages can be heard:</a:t>
            </a:r>
          </a:p>
          <a:p>
            <a:pPr lvl="1"/>
            <a:r>
              <a:rPr lang="en-US" dirty="0" smtClean="0"/>
              <a:t>Horn 10-15 dB above Ambient Noise</a:t>
            </a:r>
          </a:p>
          <a:p>
            <a:pPr lvl="1"/>
            <a:r>
              <a:rPr lang="en-US" b="1" dirty="0" smtClean="0">
                <a:solidFill>
                  <a:srgbClr val="FFFF00"/>
                </a:solidFill>
              </a:rPr>
              <a:t>1MN</a:t>
            </a:r>
            <a:r>
              <a:rPr lang="en-US" dirty="0" smtClean="0"/>
              <a:t> </a:t>
            </a:r>
            <a:r>
              <a:rPr lang="en-US" b="1" dirty="0" smtClean="0">
                <a:solidFill>
                  <a:srgbClr val="FF0000"/>
                </a:solidFill>
              </a:rPr>
              <a:t>-10</a:t>
            </a:r>
            <a:r>
              <a:rPr lang="en-US" b="1" dirty="0" smtClean="0"/>
              <a:t> </a:t>
            </a:r>
            <a:r>
              <a:rPr lang="en-US" dirty="0" smtClean="0"/>
              <a:t>dB of Ambient Noise</a:t>
            </a:r>
          </a:p>
          <a:p>
            <a:r>
              <a:rPr lang="en-US" dirty="0" smtClean="0"/>
              <a:t>At 16 meters the Horn’s output is 106dB so “audibility” within the 95 dB Ambient Noise is “barley acceptable”.  Since the 1MN sound operates at -10 dB, the 1MN can be heard much “Clearer”, even at 32 meters. </a:t>
            </a:r>
            <a:endParaRPr lang="en-US" dirty="0"/>
          </a:p>
        </p:txBody>
      </p:sp>
      <p:sp>
        <p:nvSpPr>
          <p:cNvPr id="6" name="Rectangle 5"/>
          <p:cNvSpPr/>
          <p:nvPr/>
        </p:nvSpPr>
        <p:spPr>
          <a:xfrm>
            <a:off x="216747" y="651479"/>
            <a:ext cx="12246187" cy="654536"/>
          </a:xfrm>
          <a:prstGeom prst="rect">
            <a:avLst/>
          </a:prstGeom>
        </p:spPr>
        <p:txBody>
          <a:bodyPr wrap="square" lIns="130046" tIns="65023" rIns="130046" bIns="65023">
            <a:spAutoFit/>
          </a:bodyPr>
          <a:lstStyle/>
          <a:p>
            <a:pPr algn="l"/>
            <a:r>
              <a:rPr lang="en-US" sz="3400" b="1" dirty="0" smtClean="0">
                <a:solidFill>
                  <a:srgbClr val="FFFFFF"/>
                </a:solidFill>
              </a:rPr>
              <a:t>Comparison within construction Zone - </a:t>
            </a:r>
            <a:r>
              <a:rPr lang="en-US" sz="3400" b="1" dirty="0" smtClean="0">
                <a:solidFill>
                  <a:schemeClr val="bg1"/>
                </a:solidFill>
              </a:rPr>
              <a:t>95 </a:t>
            </a:r>
            <a:r>
              <a:rPr lang="en-US" sz="3400" b="1" dirty="0">
                <a:solidFill>
                  <a:schemeClr val="bg1"/>
                </a:solidFill>
              </a:rPr>
              <a:t>dB Ambient Noise </a:t>
            </a:r>
          </a:p>
        </p:txBody>
      </p:sp>
      <p:cxnSp>
        <p:nvCxnSpPr>
          <p:cNvPr id="7" name="Straight Connector 6"/>
          <p:cNvCxnSpPr/>
          <p:nvPr/>
        </p:nvCxnSpPr>
        <p:spPr>
          <a:xfrm flipV="1">
            <a:off x="981073" y="2261060"/>
            <a:ext cx="11410433" cy="147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rot="16200000">
            <a:off x="63483" y="2067100"/>
            <a:ext cx="975361" cy="525857"/>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9" name="Rectangle 8"/>
          <p:cNvSpPr/>
          <p:nvPr/>
        </p:nvSpPr>
        <p:spPr>
          <a:xfrm>
            <a:off x="994228" y="1625600"/>
            <a:ext cx="903881" cy="685314"/>
          </a:xfrm>
          <a:prstGeom prst="rect">
            <a:avLst/>
          </a:prstGeom>
        </p:spPr>
        <p:txBody>
          <a:bodyPr wrap="none" lIns="130046" tIns="65023" rIns="130046" bIns="65023">
            <a:spAutoFit/>
          </a:bodyPr>
          <a:lstStyle/>
          <a:p>
            <a:r>
              <a:rPr lang="en-US" b="1" dirty="0">
                <a:solidFill>
                  <a:srgbClr val="FFFFFF"/>
                </a:solidFill>
              </a:rPr>
              <a:t>1M</a:t>
            </a:r>
          </a:p>
        </p:txBody>
      </p:sp>
      <p:sp>
        <p:nvSpPr>
          <p:cNvPr id="10" name="Rectangle 9"/>
          <p:cNvSpPr/>
          <p:nvPr/>
        </p:nvSpPr>
        <p:spPr>
          <a:xfrm>
            <a:off x="1917240" y="1625600"/>
            <a:ext cx="903881" cy="685314"/>
          </a:xfrm>
          <a:prstGeom prst="rect">
            <a:avLst/>
          </a:prstGeom>
        </p:spPr>
        <p:txBody>
          <a:bodyPr wrap="none" lIns="130046" tIns="65023" rIns="130046" bIns="65023">
            <a:spAutoFit/>
          </a:bodyPr>
          <a:lstStyle/>
          <a:p>
            <a:r>
              <a:rPr lang="en-US" b="1" dirty="0" smtClean="0">
                <a:solidFill>
                  <a:srgbClr val="FFFFFF"/>
                </a:solidFill>
              </a:rPr>
              <a:t>2M</a:t>
            </a:r>
            <a:endParaRPr lang="en-US" b="1" dirty="0">
              <a:solidFill>
                <a:srgbClr val="FFFFFF"/>
              </a:solidFill>
            </a:endParaRPr>
          </a:p>
        </p:txBody>
      </p:sp>
      <p:sp>
        <p:nvSpPr>
          <p:cNvPr id="11" name="Rectangle 10"/>
          <p:cNvSpPr/>
          <p:nvPr/>
        </p:nvSpPr>
        <p:spPr>
          <a:xfrm>
            <a:off x="2989396" y="1625600"/>
            <a:ext cx="903881" cy="685314"/>
          </a:xfrm>
          <a:prstGeom prst="rect">
            <a:avLst/>
          </a:prstGeom>
        </p:spPr>
        <p:txBody>
          <a:bodyPr wrap="none" lIns="130046" tIns="65023" rIns="130046" bIns="65023">
            <a:spAutoFit/>
          </a:bodyPr>
          <a:lstStyle/>
          <a:p>
            <a:r>
              <a:rPr lang="en-US" b="1" dirty="0" smtClean="0">
                <a:solidFill>
                  <a:srgbClr val="FFFFFF"/>
                </a:solidFill>
              </a:rPr>
              <a:t>4M</a:t>
            </a:r>
            <a:endParaRPr lang="en-US" b="1" dirty="0">
              <a:solidFill>
                <a:srgbClr val="FFFFFF"/>
              </a:solidFill>
            </a:endParaRPr>
          </a:p>
        </p:txBody>
      </p:sp>
      <p:sp>
        <p:nvSpPr>
          <p:cNvPr id="12" name="Rectangle 11"/>
          <p:cNvSpPr/>
          <p:nvPr/>
        </p:nvSpPr>
        <p:spPr>
          <a:xfrm>
            <a:off x="4457723" y="1625600"/>
            <a:ext cx="903881" cy="685314"/>
          </a:xfrm>
          <a:prstGeom prst="rect">
            <a:avLst/>
          </a:prstGeom>
        </p:spPr>
        <p:txBody>
          <a:bodyPr wrap="none" lIns="130046" tIns="65023" rIns="130046" bIns="65023">
            <a:spAutoFit/>
          </a:bodyPr>
          <a:lstStyle/>
          <a:p>
            <a:r>
              <a:rPr lang="en-US" b="1" dirty="0">
                <a:solidFill>
                  <a:srgbClr val="FFFFFF"/>
                </a:solidFill>
              </a:rPr>
              <a:t>8</a:t>
            </a:r>
            <a:r>
              <a:rPr lang="en-US" b="1" dirty="0" smtClean="0">
                <a:solidFill>
                  <a:srgbClr val="FFFFFF"/>
                </a:solidFill>
              </a:rPr>
              <a:t>M</a:t>
            </a:r>
            <a:endParaRPr lang="en-US" b="1" dirty="0">
              <a:solidFill>
                <a:srgbClr val="FFFFFF"/>
              </a:solidFill>
            </a:endParaRPr>
          </a:p>
        </p:txBody>
      </p:sp>
      <p:sp>
        <p:nvSpPr>
          <p:cNvPr id="13" name="Rectangle 12"/>
          <p:cNvSpPr/>
          <p:nvPr/>
        </p:nvSpPr>
        <p:spPr>
          <a:xfrm>
            <a:off x="6456300" y="1625600"/>
            <a:ext cx="1160566" cy="685314"/>
          </a:xfrm>
          <a:prstGeom prst="rect">
            <a:avLst/>
          </a:prstGeom>
        </p:spPr>
        <p:txBody>
          <a:bodyPr wrap="none" lIns="130046" tIns="65023" rIns="130046" bIns="65023">
            <a:spAutoFit/>
          </a:bodyPr>
          <a:lstStyle/>
          <a:p>
            <a:r>
              <a:rPr lang="en-US" b="1" dirty="0" smtClean="0">
                <a:solidFill>
                  <a:srgbClr val="FFFFFF"/>
                </a:solidFill>
              </a:rPr>
              <a:t>16M</a:t>
            </a:r>
            <a:endParaRPr lang="en-US" b="1" dirty="0">
              <a:solidFill>
                <a:srgbClr val="FFFFFF"/>
              </a:solidFill>
            </a:endParaRPr>
          </a:p>
        </p:txBody>
      </p:sp>
      <p:sp>
        <p:nvSpPr>
          <p:cNvPr id="14" name="Rectangle 13"/>
          <p:cNvSpPr/>
          <p:nvPr/>
        </p:nvSpPr>
        <p:spPr>
          <a:xfrm>
            <a:off x="11333100" y="1625600"/>
            <a:ext cx="1160566" cy="685314"/>
          </a:xfrm>
          <a:prstGeom prst="rect">
            <a:avLst/>
          </a:prstGeom>
        </p:spPr>
        <p:txBody>
          <a:bodyPr wrap="none" lIns="130046" tIns="65023" rIns="130046" bIns="65023">
            <a:spAutoFit/>
          </a:bodyPr>
          <a:lstStyle/>
          <a:p>
            <a:r>
              <a:rPr lang="en-US" b="1" dirty="0" smtClean="0">
                <a:solidFill>
                  <a:srgbClr val="FFFFFF"/>
                </a:solidFill>
              </a:rPr>
              <a:t>32M</a:t>
            </a:r>
            <a:endParaRPr lang="en-US" b="1" dirty="0">
              <a:solidFill>
                <a:srgbClr val="FFFFFF"/>
              </a:solidFill>
            </a:endParaRPr>
          </a:p>
        </p:txBody>
      </p:sp>
      <p:sp>
        <p:nvSpPr>
          <p:cNvPr id="15" name="Rectangle 14"/>
          <p:cNvSpPr/>
          <p:nvPr/>
        </p:nvSpPr>
        <p:spPr>
          <a:xfrm>
            <a:off x="706208" y="2400808"/>
            <a:ext cx="1320454" cy="562203"/>
          </a:xfrm>
          <a:prstGeom prst="rect">
            <a:avLst/>
          </a:prstGeom>
        </p:spPr>
        <p:txBody>
          <a:bodyPr wrap="none" lIns="130046" tIns="65023" rIns="130046" bIns="65023">
            <a:spAutoFit/>
          </a:bodyPr>
          <a:lstStyle/>
          <a:p>
            <a:r>
              <a:rPr lang="en-US" sz="2800" b="1" dirty="0">
                <a:solidFill>
                  <a:srgbClr val="FFFFFF"/>
                </a:solidFill>
              </a:rPr>
              <a:t>130dB</a:t>
            </a:r>
            <a:endParaRPr lang="en-US" b="1" dirty="0">
              <a:solidFill>
                <a:srgbClr val="FFFFFF"/>
              </a:solidFill>
            </a:endParaRPr>
          </a:p>
        </p:txBody>
      </p:sp>
      <p:sp>
        <p:nvSpPr>
          <p:cNvPr id="16" name="Rectangle 15"/>
          <p:cNvSpPr/>
          <p:nvPr/>
        </p:nvSpPr>
        <p:spPr>
          <a:xfrm>
            <a:off x="1743122" y="2400808"/>
            <a:ext cx="1320454" cy="562203"/>
          </a:xfrm>
          <a:prstGeom prst="rect">
            <a:avLst/>
          </a:prstGeom>
        </p:spPr>
        <p:txBody>
          <a:bodyPr wrap="none" lIns="130046" tIns="65023" rIns="130046" bIns="65023">
            <a:spAutoFit/>
          </a:bodyPr>
          <a:lstStyle/>
          <a:p>
            <a:r>
              <a:rPr lang="en-US" sz="2800" b="1" dirty="0">
                <a:solidFill>
                  <a:srgbClr val="FFFFFF"/>
                </a:solidFill>
              </a:rPr>
              <a:t>124dB</a:t>
            </a:r>
            <a:endParaRPr lang="en-US" b="1" dirty="0">
              <a:solidFill>
                <a:srgbClr val="FFFFFF"/>
              </a:solidFill>
            </a:endParaRPr>
          </a:p>
        </p:txBody>
      </p:sp>
      <p:sp>
        <p:nvSpPr>
          <p:cNvPr id="17" name="Rectangle 16"/>
          <p:cNvSpPr/>
          <p:nvPr/>
        </p:nvSpPr>
        <p:spPr>
          <a:xfrm>
            <a:off x="2887332" y="2400808"/>
            <a:ext cx="1320454" cy="562203"/>
          </a:xfrm>
          <a:prstGeom prst="rect">
            <a:avLst/>
          </a:prstGeom>
        </p:spPr>
        <p:txBody>
          <a:bodyPr wrap="none" lIns="130046" tIns="65023" rIns="130046" bIns="65023">
            <a:spAutoFit/>
          </a:bodyPr>
          <a:lstStyle/>
          <a:p>
            <a:r>
              <a:rPr lang="en-US" sz="2800" b="1" dirty="0" smtClean="0">
                <a:solidFill>
                  <a:srgbClr val="FFFFFF"/>
                </a:solidFill>
              </a:rPr>
              <a:t>118dB</a:t>
            </a:r>
            <a:endParaRPr lang="en-US" sz="2800" b="1" dirty="0">
              <a:solidFill>
                <a:srgbClr val="FFFFFF"/>
              </a:solidFill>
            </a:endParaRPr>
          </a:p>
        </p:txBody>
      </p:sp>
      <p:sp>
        <p:nvSpPr>
          <p:cNvPr id="18" name="Rectangle 17"/>
          <p:cNvSpPr/>
          <p:nvPr/>
        </p:nvSpPr>
        <p:spPr>
          <a:xfrm>
            <a:off x="4235709" y="2384213"/>
            <a:ext cx="1320454" cy="562203"/>
          </a:xfrm>
          <a:prstGeom prst="rect">
            <a:avLst/>
          </a:prstGeom>
        </p:spPr>
        <p:txBody>
          <a:bodyPr wrap="none" lIns="130046" tIns="65023" rIns="130046" bIns="65023">
            <a:spAutoFit/>
          </a:bodyPr>
          <a:lstStyle/>
          <a:p>
            <a:r>
              <a:rPr lang="en-US" sz="2800" b="1" dirty="0" smtClean="0">
                <a:solidFill>
                  <a:srgbClr val="FFFFFF"/>
                </a:solidFill>
              </a:rPr>
              <a:t>112dB</a:t>
            </a:r>
            <a:endParaRPr lang="en-US" sz="2800" dirty="0"/>
          </a:p>
        </p:txBody>
      </p:sp>
      <p:sp>
        <p:nvSpPr>
          <p:cNvPr id="19" name="Rectangle 18"/>
          <p:cNvSpPr/>
          <p:nvPr/>
        </p:nvSpPr>
        <p:spPr>
          <a:xfrm>
            <a:off x="6129003" y="2384213"/>
            <a:ext cx="1988992" cy="562203"/>
          </a:xfrm>
          <a:prstGeom prst="rect">
            <a:avLst/>
          </a:prstGeom>
        </p:spPr>
        <p:txBody>
          <a:bodyPr wrap="square" lIns="130046" tIns="65023" rIns="130046" bIns="65023">
            <a:spAutoFit/>
          </a:bodyPr>
          <a:lstStyle/>
          <a:p>
            <a:r>
              <a:rPr lang="en-US" sz="2800" b="1" u="sng" dirty="0" smtClean="0">
                <a:solidFill>
                  <a:srgbClr val="FF0000"/>
                </a:solidFill>
              </a:rPr>
              <a:t>106dB</a:t>
            </a:r>
            <a:endParaRPr lang="en-US" u="sng" dirty="0">
              <a:solidFill>
                <a:srgbClr val="FF0000"/>
              </a:solidFill>
            </a:endParaRPr>
          </a:p>
        </p:txBody>
      </p:sp>
      <p:sp>
        <p:nvSpPr>
          <p:cNvPr id="20" name="Rectangle 19"/>
          <p:cNvSpPr/>
          <p:nvPr/>
        </p:nvSpPr>
        <p:spPr>
          <a:xfrm>
            <a:off x="11133330" y="2384213"/>
            <a:ext cx="1320454" cy="562203"/>
          </a:xfrm>
          <a:prstGeom prst="rect">
            <a:avLst/>
          </a:prstGeom>
        </p:spPr>
        <p:txBody>
          <a:bodyPr wrap="none" lIns="130046" tIns="65023" rIns="130046" bIns="65023">
            <a:spAutoFit/>
          </a:bodyPr>
          <a:lstStyle/>
          <a:p>
            <a:r>
              <a:rPr lang="en-US" sz="2800" b="1" dirty="0" smtClean="0">
                <a:solidFill>
                  <a:srgbClr val="FFFFFF"/>
                </a:solidFill>
              </a:rPr>
              <a:t>100dB</a:t>
            </a:r>
            <a:endParaRPr lang="en-US" dirty="0"/>
          </a:p>
        </p:txBody>
      </p:sp>
      <p:sp>
        <p:nvSpPr>
          <p:cNvPr id="2" name="Rectangle 1"/>
          <p:cNvSpPr/>
          <p:nvPr/>
        </p:nvSpPr>
        <p:spPr>
          <a:xfrm>
            <a:off x="707285" y="2817707"/>
            <a:ext cx="1320454" cy="562203"/>
          </a:xfrm>
          <a:prstGeom prst="rect">
            <a:avLst/>
          </a:prstGeom>
        </p:spPr>
        <p:txBody>
          <a:bodyPr wrap="none" lIns="130046" tIns="65023" rIns="130046" bIns="65023">
            <a:spAutoFit/>
          </a:bodyPr>
          <a:lstStyle/>
          <a:p>
            <a:r>
              <a:rPr lang="en-US" sz="2800" b="1" dirty="0" smtClean="0">
                <a:solidFill>
                  <a:srgbClr val="FFFF00"/>
                </a:solidFill>
              </a:rPr>
              <a:t>114dB</a:t>
            </a:r>
            <a:endParaRPr lang="en-US" sz="2800" dirty="0">
              <a:solidFill>
                <a:srgbClr val="FFFF00"/>
              </a:solidFill>
            </a:endParaRPr>
          </a:p>
        </p:txBody>
      </p:sp>
      <p:sp>
        <p:nvSpPr>
          <p:cNvPr id="3" name="Rectangle 2"/>
          <p:cNvSpPr/>
          <p:nvPr/>
        </p:nvSpPr>
        <p:spPr>
          <a:xfrm>
            <a:off x="1743122" y="2817707"/>
            <a:ext cx="1320454" cy="562203"/>
          </a:xfrm>
          <a:prstGeom prst="rect">
            <a:avLst/>
          </a:prstGeom>
        </p:spPr>
        <p:txBody>
          <a:bodyPr wrap="none" lIns="130046" tIns="65023" rIns="130046" bIns="65023">
            <a:spAutoFit/>
          </a:bodyPr>
          <a:lstStyle/>
          <a:p>
            <a:r>
              <a:rPr lang="en-US" sz="2800" b="1" dirty="0" smtClean="0">
                <a:solidFill>
                  <a:srgbClr val="FFFF00"/>
                </a:solidFill>
              </a:rPr>
              <a:t>111dB</a:t>
            </a:r>
            <a:endParaRPr lang="en-US" sz="2800" dirty="0">
              <a:solidFill>
                <a:srgbClr val="FFFF00"/>
              </a:solidFill>
            </a:endParaRPr>
          </a:p>
        </p:txBody>
      </p:sp>
      <p:sp>
        <p:nvSpPr>
          <p:cNvPr id="4" name="Rectangle 3"/>
          <p:cNvSpPr/>
          <p:nvPr/>
        </p:nvSpPr>
        <p:spPr>
          <a:xfrm>
            <a:off x="2887332" y="2817707"/>
            <a:ext cx="1320454" cy="562203"/>
          </a:xfrm>
          <a:prstGeom prst="rect">
            <a:avLst/>
          </a:prstGeom>
        </p:spPr>
        <p:txBody>
          <a:bodyPr wrap="none" lIns="130046" tIns="65023" rIns="130046" bIns="65023">
            <a:spAutoFit/>
          </a:bodyPr>
          <a:lstStyle/>
          <a:p>
            <a:r>
              <a:rPr lang="en-US" sz="2800" b="1" dirty="0" smtClean="0">
                <a:solidFill>
                  <a:srgbClr val="FFFF00"/>
                </a:solidFill>
              </a:rPr>
              <a:t>108dB</a:t>
            </a:r>
            <a:endParaRPr lang="en-US" sz="2800" dirty="0"/>
          </a:p>
        </p:txBody>
      </p:sp>
      <p:sp>
        <p:nvSpPr>
          <p:cNvPr id="21" name="Rectangle 20"/>
          <p:cNvSpPr/>
          <p:nvPr/>
        </p:nvSpPr>
        <p:spPr>
          <a:xfrm>
            <a:off x="4235709" y="2817707"/>
            <a:ext cx="1320454" cy="562203"/>
          </a:xfrm>
          <a:prstGeom prst="rect">
            <a:avLst/>
          </a:prstGeom>
        </p:spPr>
        <p:txBody>
          <a:bodyPr wrap="none" lIns="130046" tIns="65023" rIns="130046" bIns="65023">
            <a:spAutoFit/>
          </a:bodyPr>
          <a:lstStyle/>
          <a:p>
            <a:r>
              <a:rPr lang="en-US" sz="2800" b="1" dirty="0" smtClean="0">
                <a:solidFill>
                  <a:srgbClr val="FFFF00"/>
                </a:solidFill>
              </a:rPr>
              <a:t>105dB</a:t>
            </a:r>
            <a:endParaRPr lang="en-US" dirty="0"/>
          </a:p>
        </p:txBody>
      </p:sp>
      <p:sp>
        <p:nvSpPr>
          <p:cNvPr id="22" name="Rectangle 21"/>
          <p:cNvSpPr/>
          <p:nvPr/>
        </p:nvSpPr>
        <p:spPr>
          <a:xfrm>
            <a:off x="6473277" y="2817707"/>
            <a:ext cx="1320454" cy="562203"/>
          </a:xfrm>
          <a:prstGeom prst="rect">
            <a:avLst/>
          </a:prstGeom>
        </p:spPr>
        <p:txBody>
          <a:bodyPr wrap="none" lIns="130046" tIns="65023" rIns="130046" bIns="65023">
            <a:spAutoFit/>
          </a:bodyPr>
          <a:lstStyle/>
          <a:p>
            <a:r>
              <a:rPr lang="en-US" sz="2800" b="1" dirty="0" smtClean="0">
                <a:solidFill>
                  <a:srgbClr val="FFFF00"/>
                </a:solidFill>
              </a:rPr>
              <a:t>102dB</a:t>
            </a:r>
            <a:endParaRPr lang="en-US" dirty="0"/>
          </a:p>
        </p:txBody>
      </p:sp>
      <p:sp>
        <p:nvSpPr>
          <p:cNvPr id="23" name="Rectangle 22"/>
          <p:cNvSpPr/>
          <p:nvPr/>
        </p:nvSpPr>
        <p:spPr>
          <a:xfrm>
            <a:off x="11316348" y="2817707"/>
            <a:ext cx="1120810" cy="562203"/>
          </a:xfrm>
          <a:prstGeom prst="rect">
            <a:avLst/>
          </a:prstGeom>
        </p:spPr>
        <p:txBody>
          <a:bodyPr wrap="none" lIns="130046" tIns="65023" rIns="130046" bIns="65023">
            <a:spAutoFit/>
          </a:bodyPr>
          <a:lstStyle/>
          <a:p>
            <a:r>
              <a:rPr lang="en-US" sz="2800" b="1" u="sng" dirty="0" smtClean="0">
                <a:solidFill>
                  <a:srgbClr val="FFFF00"/>
                </a:solidFill>
              </a:rPr>
              <a:t>99dB</a:t>
            </a:r>
            <a:endParaRPr lang="en-US" u="sng" dirty="0">
              <a:solidFill>
                <a:srgbClr val="FFFF00"/>
              </a:solidFill>
            </a:endParaRPr>
          </a:p>
        </p:txBody>
      </p:sp>
    </p:spTree>
    <p:extLst>
      <p:ext uri="{BB962C8B-B14F-4D97-AF65-F5344CB8AC3E}">
        <p14:creationId xmlns:p14="http://schemas.microsoft.com/office/powerpoint/2010/main" val="1917091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267</TotalTime>
  <Words>1040</Words>
  <Application>Microsoft Macintosh PowerPoint</Application>
  <PresentationFormat>Custom</PresentationFormat>
  <Paragraphs>175</Paragraphs>
  <Slides>31</Slides>
  <Notes>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White</vt:lpstr>
      <vt:lpstr>PowerPoint Presentation</vt:lpstr>
      <vt:lpstr>Audio Basics</vt:lpstr>
      <vt:lpstr>Audio Basics cont.</vt:lpstr>
      <vt:lpstr>PowerPoint Presentation</vt:lpstr>
      <vt:lpstr>CONVENTIONAL SPEAKERS –“Cone”</vt:lpstr>
      <vt:lpstr>Clear Voice Technology - Planar</vt:lpstr>
      <vt:lpstr>PowerPoint Presentation</vt:lpstr>
      <vt:lpstr>PowerPoint Presentation</vt:lpstr>
      <vt:lpstr>PowerPoint Presentation</vt:lpstr>
      <vt:lpstr>Clear Voice Advantages</vt:lpstr>
      <vt:lpstr>PowerPoint Presentation</vt:lpstr>
      <vt:lpstr>CLEAR VOICE – MUSIC CABINETS</vt:lpstr>
      <vt:lpstr>CLEAR VOICE  SMALL FORMAT SPEAKERS</vt:lpstr>
      <vt:lpstr>CLEAR VOICE – MUSIC CUSTOMERS</vt:lpstr>
      <vt:lpstr> Delivering audio excellence to thousands… Times Square - New York City </vt:lpstr>
      <vt:lpstr>Over 300,000 listeners heard this concert! Broadway - New York City</vt:lpstr>
      <vt:lpstr>…outdoors concerts… U.S. Capital – Washington D.C. </vt:lpstr>
      <vt:lpstr>…outdoors concerts… Cologne, Germany </vt:lpstr>
      <vt:lpstr>…winter sports festivals… Flachau, Austria </vt:lpstr>
      <vt:lpstr>…indoor arenas… Sacramento Kings, California </vt:lpstr>
      <vt:lpstr>…sports stadiums… Kedah, Malaysia </vt:lpstr>
      <vt:lpstr>…sports stadiums… Kedah, Malaysia </vt:lpstr>
      <vt:lpstr>…sports stadiums… Maui Hawaii </vt:lpstr>
      <vt:lpstr>…churches of every size… 5,000 seats – Memphis, Tennessee </vt:lpstr>
      <vt:lpstr>…churches of every size… 2,800 seats - Indianapolis, Indiana </vt:lpstr>
      <vt:lpstr>…churches of every size… 1,000 seats - Denver, Colorado </vt:lpstr>
      <vt:lpstr>…churches of every size… 700 seats - Maui, Hawaii </vt:lpstr>
      <vt:lpstr>…churches of every size… 400 seats – Highlands Ranch, Colorado </vt:lpstr>
      <vt:lpstr>PowerPoint Presentation</vt:lpstr>
      <vt:lpstr>Any Questions?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Mas Kosaka</cp:lastModifiedBy>
  <cp:revision>17</cp:revision>
  <dcterms:modified xsi:type="dcterms:W3CDTF">2016-12-28T23:24:40Z</dcterms:modified>
</cp:coreProperties>
</file>